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88" r:id="rId8"/>
    <p:sldId id="297" r:id="rId9"/>
    <p:sldId id="289" r:id="rId10"/>
    <p:sldId id="261" r:id="rId11"/>
    <p:sldId id="262" r:id="rId12"/>
    <p:sldId id="298" r:id="rId13"/>
    <p:sldId id="329" r:id="rId14"/>
    <p:sldId id="326" r:id="rId15"/>
    <p:sldId id="327" r:id="rId16"/>
    <p:sldId id="263" r:id="rId17"/>
    <p:sldId id="286" r:id="rId18"/>
    <p:sldId id="264" r:id="rId19"/>
    <p:sldId id="291" r:id="rId20"/>
    <p:sldId id="292" r:id="rId21"/>
    <p:sldId id="293" r:id="rId22"/>
    <p:sldId id="295" r:id="rId23"/>
    <p:sldId id="296" r:id="rId24"/>
    <p:sldId id="294" r:id="rId25"/>
    <p:sldId id="300" r:id="rId26"/>
    <p:sldId id="301" r:id="rId27"/>
    <p:sldId id="266" r:id="rId28"/>
    <p:sldId id="285" r:id="rId29"/>
    <p:sldId id="290" r:id="rId30"/>
    <p:sldId id="267" r:id="rId31"/>
    <p:sldId id="268" r:id="rId32"/>
    <p:sldId id="324" r:id="rId33"/>
    <p:sldId id="328" r:id="rId34"/>
    <p:sldId id="302" r:id="rId35"/>
    <p:sldId id="303" r:id="rId36"/>
    <p:sldId id="304" r:id="rId37"/>
    <p:sldId id="305" r:id="rId38"/>
    <p:sldId id="316" r:id="rId39"/>
    <p:sldId id="330" r:id="rId40"/>
    <p:sldId id="306" r:id="rId41"/>
    <p:sldId id="307" r:id="rId42"/>
    <p:sldId id="308" r:id="rId43"/>
    <p:sldId id="317" r:id="rId44"/>
    <p:sldId id="309" r:id="rId45"/>
    <p:sldId id="310" r:id="rId46"/>
    <p:sldId id="311" r:id="rId47"/>
    <p:sldId id="331" r:id="rId48"/>
    <p:sldId id="323" r:id="rId49"/>
    <p:sldId id="318" r:id="rId50"/>
    <p:sldId id="319" r:id="rId51"/>
    <p:sldId id="287" r:id="rId52"/>
    <p:sldId id="312" r:id="rId53"/>
    <p:sldId id="313" r:id="rId54"/>
    <p:sldId id="314" r:id="rId55"/>
    <p:sldId id="325" r:id="rId56"/>
    <p:sldId id="269" r:id="rId57"/>
    <p:sldId id="299" r:id="rId58"/>
    <p:sldId id="270" r:id="rId59"/>
    <p:sldId id="271" r:id="rId60"/>
    <p:sldId id="315" r:id="rId61"/>
    <p:sldId id="320" r:id="rId62"/>
    <p:sldId id="322" r:id="rId63"/>
    <p:sldId id="321" r:id="rId64"/>
    <p:sldId id="281" r:id="rId65"/>
    <p:sldId id="283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17" autoAdjust="0"/>
  </p:normalViewPr>
  <p:slideViewPr>
    <p:cSldViewPr snapToGrid="0" snapToObjects="1">
      <p:cViewPr varScale="1">
        <p:scale>
          <a:sx n="42" d="100"/>
          <a:sy n="42" d="100"/>
        </p:scale>
        <p:origin x="132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458B8A-EA28-9F45-A2CC-2790D09C0676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208151-8279-2541-819F-169D3B691C6A}">
      <dgm:prSet phldrT="[Text]"/>
      <dgm:spPr/>
      <dgm:t>
        <a:bodyPr/>
        <a:lstStyle/>
        <a:p>
          <a:r>
            <a:rPr lang="en-US" dirty="0" err="1" smtClean="0"/>
            <a:t>sekreterlik</a:t>
          </a:r>
          <a:endParaRPr lang="en-US" dirty="0"/>
        </a:p>
      </dgm:t>
    </dgm:pt>
    <dgm:pt modelId="{1FEA125A-F63D-E449-A9A3-0804E25BBF81}" type="parTrans" cxnId="{4ADCAC5B-FAA5-5741-8172-CE648AB21059}">
      <dgm:prSet/>
      <dgm:spPr/>
      <dgm:t>
        <a:bodyPr/>
        <a:lstStyle/>
        <a:p>
          <a:endParaRPr lang="en-US"/>
        </a:p>
      </dgm:t>
    </dgm:pt>
    <dgm:pt modelId="{977E85E1-6ADE-F942-949E-EA96E3BD4BB1}" type="sibTrans" cxnId="{4ADCAC5B-FAA5-5741-8172-CE648AB21059}">
      <dgm:prSet/>
      <dgm:spPr/>
      <dgm:t>
        <a:bodyPr/>
        <a:lstStyle/>
        <a:p>
          <a:endParaRPr lang="en-US"/>
        </a:p>
      </dgm:t>
    </dgm:pt>
    <dgm:pt modelId="{D70E558E-B0E2-F74C-BC5C-C1B7980618D7}">
      <dgm:prSet phldrT="[Text]"/>
      <dgm:spPr/>
      <dgm:t>
        <a:bodyPr/>
        <a:lstStyle/>
        <a:p>
          <a:r>
            <a:rPr lang="en-US" dirty="0" err="1" smtClean="0"/>
            <a:t>Makroskopi</a:t>
          </a:r>
          <a:endParaRPr lang="en-US" dirty="0" smtClean="0"/>
        </a:p>
        <a:p>
          <a:r>
            <a:rPr lang="en-US" dirty="0" smtClean="0"/>
            <a:t>FROZEN</a:t>
          </a:r>
          <a:endParaRPr lang="en-US" dirty="0"/>
        </a:p>
      </dgm:t>
    </dgm:pt>
    <dgm:pt modelId="{AE472F3E-95CB-C942-9513-0943F8824F86}" type="parTrans" cxnId="{FA9526CA-6635-0540-9B90-25352B960DAB}">
      <dgm:prSet/>
      <dgm:spPr/>
      <dgm:t>
        <a:bodyPr/>
        <a:lstStyle/>
        <a:p>
          <a:endParaRPr lang="en-US"/>
        </a:p>
      </dgm:t>
    </dgm:pt>
    <dgm:pt modelId="{E07538CB-4810-C143-8CF1-88B2B6E57DEE}" type="sibTrans" cxnId="{FA9526CA-6635-0540-9B90-25352B960DAB}">
      <dgm:prSet/>
      <dgm:spPr/>
      <dgm:t>
        <a:bodyPr/>
        <a:lstStyle/>
        <a:p>
          <a:endParaRPr lang="en-US"/>
        </a:p>
      </dgm:t>
    </dgm:pt>
    <dgm:pt modelId="{763C4EF9-86F3-7A44-8D54-F187735A78B0}">
      <dgm:prSet phldrT="[Text]" custT="1"/>
      <dgm:spPr/>
      <dgm:t>
        <a:bodyPr/>
        <a:lstStyle/>
        <a:p>
          <a:r>
            <a:rPr lang="en-US" sz="1200" b="1" dirty="0" err="1" smtClean="0"/>
            <a:t>Dokular</a:t>
          </a:r>
          <a:r>
            <a:rPr lang="en-US" sz="1200" b="1" dirty="0" smtClean="0"/>
            <a:t> </a:t>
          </a:r>
          <a:r>
            <a:rPr lang="en-US" sz="1200" b="1" dirty="0" err="1" smtClean="0"/>
            <a:t>örnekleniyor</a:t>
          </a:r>
          <a:endParaRPr lang="en-US" sz="1200" b="1" dirty="0"/>
        </a:p>
      </dgm:t>
    </dgm:pt>
    <dgm:pt modelId="{C87D6E88-B504-B249-967D-F982856BDE09}" type="parTrans" cxnId="{F07797E2-09A0-7347-B5EC-28E6B8E277C6}">
      <dgm:prSet/>
      <dgm:spPr/>
      <dgm:t>
        <a:bodyPr/>
        <a:lstStyle/>
        <a:p>
          <a:endParaRPr lang="en-US"/>
        </a:p>
      </dgm:t>
    </dgm:pt>
    <dgm:pt modelId="{30B26E9A-2971-2142-946B-591C651D7F11}" type="sibTrans" cxnId="{F07797E2-09A0-7347-B5EC-28E6B8E277C6}">
      <dgm:prSet/>
      <dgm:spPr/>
      <dgm:t>
        <a:bodyPr/>
        <a:lstStyle/>
        <a:p>
          <a:endParaRPr lang="en-US"/>
        </a:p>
      </dgm:t>
    </dgm:pt>
    <dgm:pt modelId="{F904A440-339D-B14F-83ED-6CCE0D78C06C}">
      <dgm:prSet phldrT="[Text]"/>
      <dgm:spPr/>
      <dgm:t>
        <a:bodyPr/>
        <a:lstStyle/>
        <a:p>
          <a:r>
            <a:rPr lang="en-US" dirty="0" err="1" smtClean="0"/>
            <a:t>Kesit</a:t>
          </a:r>
          <a:r>
            <a:rPr lang="en-US" dirty="0" smtClean="0"/>
            <a:t>,</a:t>
          </a:r>
        </a:p>
        <a:p>
          <a:r>
            <a:rPr lang="en-US" dirty="0" err="1" smtClean="0"/>
            <a:t>Histokimya</a:t>
          </a:r>
          <a:r>
            <a:rPr lang="en-US" dirty="0" smtClean="0"/>
            <a:t>, </a:t>
          </a:r>
          <a:r>
            <a:rPr lang="en-US" dirty="0" err="1" smtClean="0"/>
            <a:t>İmmunoHistokimya</a:t>
          </a:r>
          <a:r>
            <a:rPr lang="en-US" dirty="0" smtClean="0"/>
            <a:t> LAB</a:t>
          </a:r>
          <a:endParaRPr lang="en-US" dirty="0"/>
        </a:p>
      </dgm:t>
    </dgm:pt>
    <dgm:pt modelId="{601FA389-654C-614A-A4FF-04017688DAA2}" type="parTrans" cxnId="{51E46778-B05F-5E4D-9656-F5A30176AD84}">
      <dgm:prSet/>
      <dgm:spPr/>
      <dgm:t>
        <a:bodyPr/>
        <a:lstStyle/>
        <a:p>
          <a:endParaRPr lang="en-US"/>
        </a:p>
      </dgm:t>
    </dgm:pt>
    <dgm:pt modelId="{31B90504-F650-E448-A6D7-FC874AAC1026}" type="sibTrans" cxnId="{51E46778-B05F-5E4D-9656-F5A30176AD84}">
      <dgm:prSet/>
      <dgm:spPr/>
      <dgm:t>
        <a:bodyPr/>
        <a:lstStyle/>
        <a:p>
          <a:endParaRPr lang="en-US"/>
        </a:p>
      </dgm:t>
    </dgm:pt>
    <dgm:pt modelId="{40085123-8F71-9644-A329-019DDF69FF16}">
      <dgm:prSet phldrT="[Text]" custT="1"/>
      <dgm:spPr/>
      <dgm:t>
        <a:bodyPr/>
        <a:lstStyle/>
        <a:p>
          <a:r>
            <a:rPr lang="en-US" sz="1200" b="1" dirty="0" err="1" smtClean="0"/>
            <a:t>Tezgahların</a:t>
          </a:r>
          <a:r>
            <a:rPr lang="en-US" sz="1200" b="1" dirty="0" smtClean="0"/>
            <a:t> </a:t>
          </a:r>
          <a:r>
            <a:rPr lang="en-US" sz="1200" b="1" dirty="0" err="1" smtClean="0"/>
            <a:t>yerleşimi</a:t>
          </a:r>
          <a:r>
            <a:rPr lang="en-US" sz="1200" b="1" dirty="0" smtClean="0"/>
            <a:t>, </a:t>
          </a:r>
          <a:r>
            <a:rPr lang="en-US" sz="1200" b="1" dirty="0" err="1" smtClean="0"/>
            <a:t>ortada</a:t>
          </a:r>
          <a:r>
            <a:rPr lang="en-US" sz="1200" b="1" dirty="0" smtClean="0"/>
            <a:t> </a:t>
          </a:r>
          <a:r>
            <a:rPr lang="en-US" sz="1200" b="1" dirty="0" err="1" smtClean="0"/>
            <a:t>ada</a:t>
          </a:r>
          <a:r>
            <a:rPr lang="en-US" sz="1200" b="1" dirty="0" smtClean="0"/>
            <a:t>(</a:t>
          </a:r>
          <a:r>
            <a:rPr lang="en-US" sz="1200" b="1" dirty="0" err="1" smtClean="0"/>
            <a:t>lar</a:t>
          </a:r>
          <a:r>
            <a:rPr lang="en-US" sz="1200" b="1" dirty="0" smtClean="0"/>
            <a:t>)</a:t>
          </a:r>
          <a:endParaRPr lang="en-US" sz="1200" b="1" dirty="0"/>
        </a:p>
      </dgm:t>
    </dgm:pt>
    <dgm:pt modelId="{A1EB0344-8934-284B-B18D-639C541481D5}" type="parTrans" cxnId="{01AA9853-FAFE-F648-875A-77A6F1BBE6CD}">
      <dgm:prSet/>
      <dgm:spPr/>
      <dgm:t>
        <a:bodyPr/>
        <a:lstStyle/>
        <a:p>
          <a:endParaRPr lang="en-US"/>
        </a:p>
      </dgm:t>
    </dgm:pt>
    <dgm:pt modelId="{531E8D4E-C0B0-3F47-B7FF-D174711A7FD7}" type="sibTrans" cxnId="{01AA9853-FAFE-F648-875A-77A6F1BBE6CD}">
      <dgm:prSet/>
      <dgm:spPr/>
      <dgm:t>
        <a:bodyPr/>
        <a:lstStyle/>
        <a:p>
          <a:endParaRPr lang="en-US"/>
        </a:p>
      </dgm:t>
    </dgm:pt>
    <dgm:pt modelId="{1143FB92-4143-6741-96EF-9ED88F2AA514}">
      <dgm:prSet/>
      <dgm:spPr/>
      <dgm:t>
        <a:bodyPr/>
        <a:lstStyle/>
        <a:p>
          <a:r>
            <a:rPr lang="en-US" dirty="0" err="1" smtClean="0"/>
            <a:t>Sitoloji</a:t>
          </a:r>
          <a:endParaRPr lang="en-US" dirty="0"/>
        </a:p>
      </dgm:t>
    </dgm:pt>
    <dgm:pt modelId="{3C5B23D4-37F1-1F4A-BC4B-A3CB63ED7F33}" type="parTrans" cxnId="{8BE1EE2A-D269-B44C-BA4B-18054E533896}">
      <dgm:prSet/>
      <dgm:spPr/>
      <dgm:t>
        <a:bodyPr/>
        <a:lstStyle/>
        <a:p>
          <a:endParaRPr lang="en-US"/>
        </a:p>
      </dgm:t>
    </dgm:pt>
    <dgm:pt modelId="{7BD3C6A9-733E-D549-9F6F-2F547486C5DA}" type="sibTrans" cxnId="{8BE1EE2A-D269-B44C-BA4B-18054E533896}">
      <dgm:prSet/>
      <dgm:spPr/>
      <dgm:t>
        <a:bodyPr/>
        <a:lstStyle/>
        <a:p>
          <a:endParaRPr lang="en-US"/>
        </a:p>
      </dgm:t>
    </dgm:pt>
    <dgm:pt modelId="{C1E8AA84-6FE2-4D45-AC92-D1FAF59DD95D}">
      <dgm:prSet phldrT="[Text]" custT="1"/>
      <dgm:spPr/>
      <dgm:t>
        <a:bodyPr/>
        <a:lstStyle/>
        <a:p>
          <a:r>
            <a:rPr lang="en-US" sz="1200" b="1" dirty="0" err="1" smtClean="0"/>
            <a:t>Havalandırma</a:t>
          </a:r>
          <a:r>
            <a:rPr lang="en-US" sz="1200" b="1" dirty="0" smtClean="0"/>
            <a:t> en </a:t>
          </a:r>
          <a:r>
            <a:rPr lang="en-US" sz="1200" b="1" dirty="0" err="1" smtClean="0"/>
            <a:t>önemli</a:t>
          </a:r>
          <a:endParaRPr lang="en-US" sz="1200" b="1" dirty="0"/>
        </a:p>
      </dgm:t>
    </dgm:pt>
    <dgm:pt modelId="{6C856C14-FB62-8141-A2C5-DA64F55622BE}" type="parTrans" cxnId="{ED0C8C76-D0F2-B84F-8F4D-06F531EF5C3A}">
      <dgm:prSet/>
      <dgm:spPr/>
      <dgm:t>
        <a:bodyPr/>
        <a:lstStyle/>
        <a:p>
          <a:endParaRPr lang="en-US"/>
        </a:p>
      </dgm:t>
    </dgm:pt>
    <dgm:pt modelId="{917FC145-8CAE-F047-8451-CCB41D0D7E6B}" type="sibTrans" cxnId="{ED0C8C76-D0F2-B84F-8F4D-06F531EF5C3A}">
      <dgm:prSet/>
      <dgm:spPr/>
      <dgm:t>
        <a:bodyPr/>
        <a:lstStyle/>
        <a:p>
          <a:endParaRPr lang="en-US"/>
        </a:p>
      </dgm:t>
    </dgm:pt>
    <dgm:pt modelId="{080BE22F-1E49-FB4D-A657-FB7B048038E5}">
      <dgm:prSet phldrT="[Text]" custT="1"/>
      <dgm:spPr/>
      <dgm:t>
        <a:bodyPr/>
        <a:lstStyle/>
        <a:p>
          <a:r>
            <a:rPr lang="en-US" sz="1200" b="1" dirty="0" err="1" smtClean="0"/>
            <a:t>Tepeden</a:t>
          </a:r>
          <a:r>
            <a:rPr lang="en-US" sz="1200" b="1" dirty="0" smtClean="0"/>
            <a:t> </a:t>
          </a:r>
          <a:r>
            <a:rPr lang="en-US" sz="1200" b="1" dirty="0" err="1" smtClean="0"/>
            <a:t>havalandırmaya</a:t>
          </a:r>
          <a:r>
            <a:rPr lang="en-US" sz="1200" b="1" dirty="0" smtClean="0"/>
            <a:t> </a:t>
          </a:r>
          <a:r>
            <a:rPr lang="en-US" sz="1200" b="1" dirty="0" err="1" smtClean="0"/>
            <a:t>dikkat</a:t>
          </a:r>
          <a:endParaRPr lang="en-US" sz="1200" b="1" dirty="0"/>
        </a:p>
      </dgm:t>
    </dgm:pt>
    <dgm:pt modelId="{E15715A9-D3A9-4449-8FF1-E4BEE48ACC70}" type="parTrans" cxnId="{CE680C23-AD03-0F42-AA2E-AD72B7FFCEE1}">
      <dgm:prSet/>
      <dgm:spPr/>
      <dgm:t>
        <a:bodyPr/>
        <a:lstStyle/>
        <a:p>
          <a:endParaRPr lang="en-US"/>
        </a:p>
      </dgm:t>
    </dgm:pt>
    <dgm:pt modelId="{43740F2F-E57D-E644-96F7-CDE31A77430A}" type="sibTrans" cxnId="{CE680C23-AD03-0F42-AA2E-AD72B7FFCEE1}">
      <dgm:prSet/>
      <dgm:spPr/>
      <dgm:t>
        <a:bodyPr/>
        <a:lstStyle/>
        <a:p>
          <a:endParaRPr lang="en-US"/>
        </a:p>
      </dgm:t>
    </dgm:pt>
    <dgm:pt modelId="{11DA499B-C4F2-A14E-AD32-CB1D3DB083C1}">
      <dgm:prSet phldrT="[Text]" custT="1"/>
      <dgm:spPr/>
      <dgm:t>
        <a:bodyPr/>
        <a:lstStyle/>
        <a:p>
          <a:r>
            <a:rPr lang="en-US" sz="1200" b="1" dirty="0" err="1" smtClean="0"/>
            <a:t>Çeker</a:t>
          </a:r>
          <a:r>
            <a:rPr lang="en-US" sz="1200" b="1" dirty="0" smtClean="0"/>
            <a:t> </a:t>
          </a:r>
          <a:r>
            <a:rPr lang="en-US" sz="1200" b="1" dirty="0" err="1" smtClean="0"/>
            <a:t>ocak</a:t>
          </a:r>
          <a:r>
            <a:rPr lang="en-US" sz="1200" b="1" dirty="0" smtClean="0"/>
            <a:t> </a:t>
          </a:r>
          <a:r>
            <a:rPr lang="en-US" sz="1200" b="1" dirty="0" err="1" smtClean="0"/>
            <a:t>veya</a:t>
          </a:r>
          <a:r>
            <a:rPr lang="en-US" sz="1200" b="1" dirty="0" smtClean="0"/>
            <a:t> </a:t>
          </a:r>
          <a:r>
            <a:rPr lang="en-US" sz="1200" b="1" dirty="0" err="1" smtClean="0"/>
            <a:t>ayrıca</a:t>
          </a:r>
          <a:r>
            <a:rPr lang="en-US" sz="1200" b="1" dirty="0" smtClean="0"/>
            <a:t> </a:t>
          </a:r>
          <a:r>
            <a:rPr lang="en-US" sz="1200" b="1" dirty="0" err="1" smtClean="0"/>
            <a:t>havalandırmalı</a:t>
          </a:r>
          <a:r>
            <a:rPr lang="en-US" sz="1200" b="1" dirty="0" smtClean="0"/>
            <a:t> </a:t>
          </a:r>
          <a:r>
            <a:rPr lang="en-US" sz="1200" b="1" dirty="0" err="1" smtClean="0"/>
            <a:t>bir</a:t>
          </a:r>
          <a:r>
            <a:rPr lang="en-US" sz="1200" b="1" dirty="0" smtClean="0"/>
            <a:t> </a:t>
          </a:r>
          <a:r>
            <a:rPr lang="en-US" sz="1200" b="1" dirty="0" err="1" smtClean="0"/>
            <a:t>alan</a:t>
          </a:r>
          <a:r>
            <a:rPr lang="en-US" sz="1200" b="1" dirty="0" smtClean="0"/>
            <a:t> </a:t>
          </a:r>
          <a:r>
            <a:rPr lang="en-US" sz="1200" b="1" dirty="0" err="1" smtClean="0"/>
            <a:t>gerekli</a:t>
          </a:r>
          <a:r>
            <a:rPr lang="en-US" sz="1200" b="1" dirty="0" smtClean="0"/>
            <a:t>.. </a:t>
          </a:r>
          <a:r>
            <a:rPr lang="en-US" sz="1200" b="1" dirty="0" err="1" smtClean="0"/>
            <a:t>Ksilen</a:t>
          </a:r>
          <a:r>
            <a:rPr lang="en-US" sz="1200" b="1" dirty="0" smtClean="0"/>
            <a:t> </a:t>
          </a:r>
          <a:r>
            <a:rPr lang="en-US" sz="1200" b="1" dirty="0" err="1" smtClean="0"/>
            <a:t>için</a:t>
          </a:r>
          <a:endParaRPr lang="en-US" sz="1200" b="1" dirty="0"/>
        </a:p>
      </dgm:t>
    </dgm:pt>
    <dgm:pt modelId="{E2C962C0-48E9-A44A-90EF-98E2FF1E4AEE}" type="parTrans" cxnId="{09555751-862F-1B4E-B2DE-2EB4F70A84D5}">
      <dgm:prSet/>
      <dgm:spPr/>
      <dgm:t>
        <a:bodyPr/>
        <a:lstStyle/>
        <a:p>
          <a:endParaRPr lang="en-US"/>
        </a:p>
      </dgm:t>
    </dgm:pt>
    <dgm:pt modelId="{675EC32B-6448-AA40-B175-1261F9CECA42}" type="sibTrans" cxnId="{09555751-862F-1B4E-B2DE-2EB4F70A84D5}">
      <dgm:prSet/>
      <dgm:spPr/>
      <dgm:t>
        <a:bodyPr/>
        <a:lstStyle/>
        <a:p>
          <a:endParaRPr lang="en-US"/>
        </a:p>
      </dgm:t>
    </dgm:pt>
    <dgm:pt modelId="{0A59C1B3-8BA8-0241-8E3B-BD8DB52F98D9}">
      <dgm:prSet phldrT="[Text]" custT="1"/>
      <dgm:spPr/>
      <dgm:t>
        <a:bodyPr/>
        <a:lstStyle/>
        <a:p>
          <a:endParaRPr lang="en-US" sz="1200" b="1" dirty="0"/>
        </a:p>
      </dgm:t>
    </dgm:pt>
    <dgm:pt modelId="{E93DDED0-B4E1-AB4C-95DE-16D07453865F}" type="parTrans" cxnId="{3809763C-31C8-7443-9A13-3039E3E556E8}">
      <dgm:prSet/>
      <dgm:spPr/>
      <dgm:t>
        <a:bodyPr/>
        <a:lstStyle/>
        <a:p>
          <a:endParaRPr lang="en-US"/>
        </a:p>
      </dgm:t>
    </dgm:pt>
    <dgm:pt modelId="{2769DBB3-6D02-2945-B8F6-020CA31F9CB7}" type="sibTrans" cxnId="{3809763C-31C8-7443-9A13-3039E3E556E8}">
      <dgm:prSet/>
      <dgm:spPr/>
      <dgm:t>
        <a:bodyPr/>
        <a:lstStyle/>
        <a:p>
          <a:endParaRPr lang="en-US"/>
        </a:p>
      </dgm:t>
    </dgm:pt>
    <dgm:pt modelId="{0B4D1C44-E12B-5F46-823F-37537F5960A2}">
      <dgm:prSet phldrT="[Text]" custT="1"/>
      <dgm:spPr/>
      <dgm:t>
        <a:bodyPr/>
        <a:lstStyle/>
        <a:p>
          <a:r>
            <a:rPr lang="en-US" sz="1200" b="1" dirty="0" err="1" smtClean="0"/>
            <a:t>Cihazların</a:t>
          </a:r>
          <a:r>
            <a:rPr lang="en-US" sz="1200" b="1" dirty="0" smtClean="0"/>
            <a:t> </a:t>
          </a:r>
          <a:r>
            <a:rPr lang="en-US" sz="1200" b="1" dirty="0" err="1" smtClean="0"/>
            <a:t>yerleşimi</a:t>
          </a:r>
          <a:r>
            <a:rPr lang="en-US" sz="1200" b="1" dirty="0" smtClean="0"/>
            <a:t>.</a:t>
          </a:r>
          <a:endParaRPr lang="en-US" sz="1200" b="1" dirty="0"/>
        </a:p>
      </dgm:t>
    </dgm:pt>
    <dgm:pt modelId="{F8541753-59B7-BD4D-9265-35D1952F74F4}" type="parTrans" cxnId="{1C0BB175-A4E3-DC4E-91A5-6D4BBDEA98B2}">
      <dgm:prSet/>
      <dgm:spPr/>
      <dgm:t>
        <a:bodyPr/>
        <a:lstStyle/>
        <a:p>
          <a:endParaRPr lang="en-US"/>
        </a:p>
      </dgm:t>
    </dgm:pt>
    <dgm:pt modelId="{51E73CD2-6EB1-1841-AD4F-8143FF0D9C5A}" type="sibTrans" cxnId="{1C0BB175-A4E3-DC4E-91A5-6D4BBDEA98B2}">
      <dgm:prSet/>
      <dgm:spPr/>
      <dgm:t>
        <a:bodyPr/>
        <a:lstStyle/>
        <a:p>
          <a:endParaRPr lang="en-US"/>
        </a:p>
      </dgm:t>
    </dgm:pt>
    <dgm:pt modelId="{D7439D32-86BB-0744-85CE-02C6C191BB5D}">
      <dgm:prSet phldrT="[Text]" custT="1"/>
      <dgm:spPr/>
      <dgm:t>
        <a:bodyPr/>
        <a:lstStyle/>
        <a:p>
          <a:r>
            <a:rPr lang="en-US" sz="1200" b="1" dirty="0" err="1" smtClean="0"/>
            <a:t>Lamlar</a:t>
          </a:r>
          <a:r>
            <a:rPr lang="en-US" sz="1200" b="1" dirty="0" smtClean="0"/>
            <a:t> </a:t>
          </a:r>
          <a:r>
            <a:rPr lang="en-US" sz="1200" b="1" dirty="0" err="1" smtClean="0"/>
            <a:t>hazırlanıyor</a:t>
          </a:r>
          <a:endParaRPr lang="en-US" sz="1200" b="1" dirty="0"/>
        </a:p>
      </dgm:t>
    </dgm:pt>
    <dgm:pt modelId="{C6E133C8-8A08-7E4A-9314-597C94755A42}" type="parTrans" cxnId="{13DA697A-44C4-6E49-9222-E69A9AED49BA}">
      <dgm:prSet/>
      <dgm:spPr/>
      <dgm:t>
        <a:bodyPr/>
        <a:lstStyle/>
        <a:p>
          <a:endParaRPr lang="en-US"/>
        </a:p>
      </dgm:t>
    </dgm:pt>
    <dgm:pt modelId="{8FF07B8D-03EF-1543-80C7-B8BC654274B1}" type="sibTrans" cxnId="{13DA697A-44C4-6E49-9222-E69A9AED49BA}">
      <dgm:prSet/>
      <dgm:spPr/>
      <dgm:t>
        <a:bodyPr/>
        <a:lstStyle/>
        <a:p>
          <a:endParaRPr lang="en-US"/>
        </a:p>
      </dgm:t>
    </dgm:pt>
    <dgm:pt modelId="{E05D3E37-C797-404B-9102-A259C956FF63}">
      <dgm:prSet/>
      <dgm:spPr/>
      <dgm:t>
        <a:bodyPr/>
        <a:lstStyle/>
        <a:p>
          <a:r>
            <a:rPr lang="en-US" dirty="0" err="1" smtClean="0"/>
            <a:t>Dijital</a:t>
          </a:r>
          <a:r>
            <a:rPr lang="en-US" dirty="0" smtClean="0"/>
            <a:t> </a:t>
          </a:r>
          <a:r>
            <a:rPr lang="en-US" dirty="0" err="1" smtClean="0"/>
            <a:t>patoloji</a:t>
          </a:r>
          <a:endParaRPr lang="en-US" dirty="0"/>
        </a:p>
      </dgm:t>
    </dgm:pt>
    <dgm:pt modelId="{A1902783-A316-A746-BB99-6E0A2BA65FB5}" type="parTrans" cxnId="{FA04B2DF-6DFA-5F42-8E11-4C314AFCCB52}">
      <dgm:prSet/>
      <dgm:spPr/>
      <dgm:t>
        <a:bodyPr/>
        <a:lstStyle/>
        <a:p>
          <a:endParaRPr lang="en-US"/>
        </a:p>
      </dgm:t>
    </dgm:pt>
    <dgm:pt modelId="{E50AAE5F-4E6F-A04B-9950-611A6B1B75BB}" type="sibTrans" cxnId="{FA04B2DF-6DFA-5F42-8E11-4C314AFCCB52}">
      <dgm:prSet/>
      <dgm:spPr/>
      <dgm:t>
        <a:bodyPr/>
        <a:lstStyle/>
        <a:p>
          <a:endParaRPr lang="en-US"/>
        </a:p>
      </dgm:t>
    </dgm:pt>
    <dgm:pt modelId="{8384B71F-B865-FE46-9C82-C459CBF0EFFB}">
      <dgm:prSet phldrT="[Text]" custT="1"/>
      <dgm:spPr/>
      <dgm:t>
        <a:bodyPr/>
        <a:lstStyle/>
        <a:p>
          <a:r>
            <a:rPr lang="en-US" sz="1200" b="1" dirty="0" smtClean="0"/>
            <a:t>Frozen </a:t>
          </a:r>
          <a:r>
            <a:rPr lang="en-US" sz="1200" b="1" dirty="0" err="1" smtClean="0"/>
            <a:t>cihazı</a:t>
          </a:r>
          <a:r>
            <a:rPr lang="en-US" sz="1200" b="1" dirty="0" smtClean="0"/>
            <a:t>, </a:t>
          </a:r>
          <a:r>
            <a:rPr lang="en-US" sz="1200" b="1" dirty="0" err="1" smtClean="0"/>
            <a:t>tezgahı</a:t>
          </a:r>
          <a:r>
            <a:rPr lang="en-US" sz="1200" b="1" dirty="0" smtClean="0"/>
            <a:t>…</a:t>
          </a:r>
          <a:r>
            <a:rPr lang="en-US" sz="1200" b="1" dirty="0" err="1" smtClean="0"/>
            <a:t>Kamera</a:t>
          </a:r>
          <a:r>
            <a:rPr lang="en-US" sz="1200" b="1" dirty="0" smtClean="0"/>
            <a:t>,,, </a:t>
          </a:r>
          <a:r>
            <a:rPr lang="en-US" sz="1200" b="1" dirty="0" err="1" smtClean="0"/>
            <a:t>lavabolu</a:t>
          </a:r>
          <a:r>
            <a:rPr lang="en-US" sz="1200" b="1" dirty="0" smtClean="0"/>
            <a:t> </a:t>
          </a:r>
          <a:r>
            <a:rPr lang="en-US" sz="1200" b="1" dirty="0" err="1" smtClean="0"/>
            <a:t>tezgah</a:t>
          </a:r>
          <a:endParaRPr lang="en-US" sz="1200" b="1" dirty="0"/>
        </a:p>
      </dgm:t>
    </dgm:pt>
    <dgm:pt modelId="{F3170967-6BD0-6A4D-8CFF-21FD704A3449}" type="parTrans" cxnId="{A9A152BC-CDAA-9D4B-8564-07E4212E4943}">
      <dgm:prSet/>
      <dgm:spPr/>
      <dgm:t>
        <a:bodyPr/>
        <a:lstStyle/>
        <a:p>
          <a:endParaRPr lang="en-US"/>
        </a:p>
      </dgm:t>
    </dgm:pt>
    <dgm:pt modelId="{E057D8FB-EA19-5F4A-BC35-67CF6200A16E}" type="sibTrans" cxnId="{A9A152BC-CDAA-9D4B-8564-07E4212E4943}">
      <dgm:prSet/>
      <dgm:spPr/>
      <dgm:t>
        <a:bodyPr/>
        <a:lstStyle/>
        <a:p>
          <a:endParaRPr lang="en-US"/>
        </a:p>
      </dgm:t>
    </dgm:pt>
    <dgm:pt modelId="{32CFB6A5-0B6D-7C40-AA49-193C096A9593}">
      <dgm:prSet phldrT="[Text]" custT="1"/>
      <dgm:spPr/>
      <dgm:t>
        <a:bodyPr/>
        <a:lstStyle/>
        <a:p>
          <a:r>
            <a:rPr lang="en-US" sz="1600" b="1" dirty="0" smtClean="0"/>
            <a:t>DEPO</a:t>
          </a:r>
        </a:p>
        <a:p>
          <a:r>
            <a:rPr lang="en-US" sz="1100" dirty="0" smtClean="0"/>
            <a:t>KİMYASAL DOLAPLARI,</a:t>
          </a:r>
        </a:p>
        <a:p>
          <a:r>
            <a:rPr lang="en-US" sz="1100" dirty="0" smtClean="0"/>
            <a:t>-80 BUZDOLABI, BUZDOLABI</a:t>
          </a:r>
        </a:p>
        <a:p>
          <a:r>
            <a:rPr lang="en-US" sz="1100" dirty="0" smtClean="0"/>
            <a:t>ATIK ALANI</a:t>
          </a:r>
        </a:p>
      </dgm:t>
    </dgm:pt>
    <dgm:pt modelId="{5F7B7A98-B03C-2A4F-98FC-9471DA58BDC2}" type="parTrans" cxnId="{CFA41B7A-4881-2445-963A-8D0819577F30}">
      <dgm:prSet/>
      <dgm:spPr/>
      <dgm:t>
        <a:bodyPr/>
        <a:lstStyle/>
        <a:p>
          <a:endParaRPr lang="en-US"/>
        </a:p>
      </dgm:t>
    </dgm:pt>
    <dgm:pt modelId="{0BDF9178-4C2D-224F-A3B5-B88ACA0744BB}" type="sibTrans" cxnId="{CFA41B7A-4881-2445-963A-8D0819577F30}">
      <dgm:prSet/>
      <dgm:spPr/>
      <dgm:t>
        <a:bodyPr/>
        <a:lstStyle/>
        <a:p>
          <a:endParaRPr lang="en-US"/>
        </a:p>
      </dgm:t>
    </dgm:pt>
    <dgm:pt modelId="{B4CCD614-AC32-FE49-86DA-02D800359304}">
      <dgm:prSet phldrT="[Text]" custT="1"/>
      <dgm:spPr/>
      <dgm:t>
        <a:bodyPr/>
        <a:lstStyle/>
        <a:p>
          <a:r>
            <a:rPr lang="en-US" sz="1200" b="1" dirty="0" err="1" smtClean="0"/>
            <a:t>Bilgisayar</a:t>
          </a:r>
          <a:r>
            <a:rPr lang="en-US" sz="1200" b="1" dirty="0" smtClean="0"/>
            <a:t> </a:t>
          </a:r>
          <a:r>
            <a:rPr lang="en-US" sz="1200" b="1" dirty="0" err="1" smtClean="0"/>
            <a:t>sistemiyle</a:t>
          </a:r>
          <a:r>
            <a:rPr lang="en-US" sz="1200" b="1" dirty="0" smtClean="0"/>
            <a:t> </a:t>
          </a:r>
          <a:r>
            <a:rPr lang="en-US" sz="1200" b="1" dirty="0" err="1" smtClean="0"/>
            <a:t>entegre</a:t>
          </a:r>
          <a:r>
            <a:rPr lang="en-US" sz="1200" b="1" dirty="0" smtClean="0"/>
            <a:t>, </a:t>
          </a:r>
          <a:r>
            <a:rPr lang="en-US" sz="1200" b="1" dirty="0" err="1" smtClean="0"/>
            <a:t>yerleşim</a:t>
          </a:r>
          <a:r>
            <a:rPr lang="en-US" sz="1200" b="1" dirty="0" smtClean="0"/>
            <a:t>!!</a:t>
          </a:r>
          <a:endParaRPr lang="en-US" sz="1200" b="1" dirty="0"/>
        </a:p>
      </dgm:t>
    </dgm:pt>
    <dgm:pt modelId="{F2A64A0E-D6AF-A848-B540-0E00A293CC30}" type="sibTrans" cxnId="{E87396F6-53E9-2F49-821D-54BD8B04550A}">
      <dgm:prSet/>
      <dgm:spPr/>
      <dgm:t>
        <a:bodyPr/>
        <a:lstStyle/>
        <a:p>
          <a:endParaRPr lang="en-US"/>
        </a:p>
      </dgm:t>
    </dgm:pt>
    <dgm:pt modelId="{124B74EE-7BE0-2046-85C8-D41179AA6244}" type="parTrans" cxnId="{E87396F6-53E9-2F49-821D-54BD8B04550A}">
      <dgm:prSet/>
      <dgm:spPr/>
      <dgm:t>
        <a:bodyPr/>
        <a:lstStyle/>
        <a:p>
          <a:endParaRPr lang="en-US"/>
        </a:p>
      </dgm:t>
    </dgm:pt>
    <dgm:pt modelId="{DF6C43BB-14C4-944A-A11E-7BDFBE39E701}">
      <dgm:prSet phldrT="[Text]" custT="1"/>
      <dgm:spPr/>
      <dgm:t>
        <a:bodyPr/>
        <a:lstStyle/>
        <a:p>
          <a:r>
            <a:rPr lang="en-US" sz="1200" b="1" dirty="0" err="1" smtClean="0"/>
            <a:t>Formol</a:t>
          </a:r>
          <a:r>
            <a:rPr lang="en-US" sz="1200" b="1" dirty="0" smtClean="0"/>
            <a:t> </a:t>
          </a:r>
          <a:r>
            <a:rPr lang="en-US" sz="1200" b="1" dirty="0" err="1" smtClean="0"/>
            <a:t>için</a:t>
          </a:r>
          <a:r>
            <a:rPr lang="en-US" sz="1200" b="1" dirty="0" smtClean="0"/>
            <a:t> </a:t>
          </a:r>
          <a:r>
            <a:rPr lang="en-US" sz="1200" b="1" dirty="0" err="1" smtClean="0"/>
            <a:t>tezgah</a:t>
          </a:r>
          <a:r>
            <a:rPr lang="en-US" sz="1200" b="1" dirty="0" smtClean="0"/>
            <a:t> </a:t>
          </a:r>
          <a:r>
            <a:rPr lang="en-US" sz="1200" b="1" dirty="0" err="1" smtClean="0"/>
            <a:t>seviyesinden</a:t>
          </a:r>
          <a:r>
            <a:rPr lang="en-US" sz="1200" b="1" dirty="0" smtClean="0"/>
            <a:t> </a:t>
          </a:r>
          <a:r>
            <a:rPr lang="en-US" sz="1200" b="1" dirty="0" err="1" smtClean="0"/>
            <a:t>havalandırma</a:t>
          </a:r>
          <a:r>
            <a:rPr lang="en-US" sz="1200" b="1" dirty="0" smtClean="0"/>
            <a:t> </a:t>
          </a:r>
          <a:r>
            <a:rPr lang="en-US" sz="1200" b="1" dirty="0" err="1" smtClean="0"/>
            <a:t>önemli</a:t>
          </a:r>
          <a:endParaRPr lang="en-US" sz="1200" b="1" dirty="0"/>
        </a:p>
      </dgm:t>
    </dgm:pt>
    <dgm:pt modelId="{B5523EB1-3BB7-9841-A39B-436BD93936DD}" type="sibTrans" cxnId="{8C03733A-9149-FB42-A37D-C354B5E38280}">
      <dgm:prSet/>
      <dgm:spPr/>
      <dgm:t>
        <a:bodyPr/>
        <a:lstStyle/>
        <a:p>
          <a:endParaRPr lang="en-US"/>
        </a:p>
      </dgm:t>
    </dgm:pt>
    <dgm:pt modelId="{A0F6D16B-D7F5-B841-B85B-38D6B2FBDDA1}" type="parTrans" cxnId="{8C03733A-9149-FB42-A37D-C354B5E38280}">
      <dgm:prSet/>
      <dgm:spPr/>
      <dgm:t>
        <a:bodyPr/>
        <a:lstStyle/>
        <a:p>
          <a:endParaRPr lang="en-US"/>
        </a:p>
      </dgm:t>
    </dgm:pt>
    <dgm:pt modelId="{EEE803C8-4FE3-DA4D-994E-832644ECD7CD}" type="pres">
      <dgm:prSet presAssocID="{1A458B8A-EA28-9F45-A2CC-2790D09C067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1BE0E28-CCC7-C141-9B10-394D8F2AED44}" type="pres">
      <dgm:prSet presAssocID="{2B208151-8279-2541-819F-169D3B691C6A}" presName="composite" presStyleCnt="0"/>
      <dgm:spPr/>
    </dgm:pt>
    <dgm:pt modelId="{5D6948BF-CD96-A74F-84AE-1E83BEDFF9C0}" type="pres">
      <dgm:prSet presAssocID="{2B208151-8279-2541-819F-169D3B691C6A}" presName="bentUpArrow1" presStyleLbl="alignImgPlace1" presStyleIdx="0" presStyleCnt="5" custLinFactNeighborX="-37772"/>
      <dgm:spPr/>
    </dgm:pt>
    <dgm:pt modelId="{F3D9CEA7-A25D-5A44-A441-6BB5F25D6455}" type="pres">
      <dgm:prSet presAssocID="{2B208151-8279-2541-819F-169D3B691C6A}" presName="ParentText" presStyleLbl="node1" presStyleIdx="0" presStyleCnt="6" custLinFactNeighborX="-2553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6F24A-1328-3748-A06A-AC32357C5D75}" type="pres">
      <dgm:prSet presAssocID="{2B208151-8279-2541-819F-169D3B691C6A}" presName="ChildText" presStyleLbl="revTx" presStyleIdx="0" presStyleCnt="5" custScaleX="112641" custLinFactNeighborX="37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CE44C0-88A9-1342-9C32-5A930A5BA1AD}" type="pres">
      <dgm:prSet presAssocID="{977E85E1-6ADE-F942-949E-EA96E3BD4BB1}" presName="sibTrans" presStyleCnt="0"/>
      <dgm:spPr/>
    </dgm:pt>
    <dgm:pt modelId="{5EB9B1CE-2E5A-2B41-B030-21972AB6CEA1}" type="pres">
      <dgm:prSet presAssocID="{1143FB92-4143-6741-96EF-9ED88F2AA514}" presName="composite" presStyleCnt="0"/>
      <dgm:spPr/>
    </dgm:pt>
    <dgm:pt modelId="{319023C7-7D35-3244-97A0-7E9A91D5BA1C}" type="pres">
      <dgm:prSet presAssocID="{1143FB92-4143-6741-96EF-9ED88F2AA514}" presName="bentUpArrow1" presStyleLbl="alignImgPlace1" presStyleIdx="1" presStyleCnt="5" custScaleX="116915" custScaleY="114435" custLinFactX="-54202" custLinFactNeighborX="-100000" custLinFactNeighborY="-32402"/>
      <dgm:spPr/>
    </dgm:pt>
    <dgm:pt modelId="{BA6F5398-C1E3-C249-89E6-EC1243BC701A}" type="pres">
      <dgm:prSet presAssocID="{1143FB92-4143-6741-96EF-9ED88F2AA514}" presName="ParentText" presStyleLbl="node1" presStyleIdx="1" presStyleCnt="6" custLinFactNeighborX="-2069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79224-587F-6842-80C9-C259799DEF24}" type="pres">
      <dgm:prSet presAssocID="{1143FB92-4143-6741-96EF-9ED88F2AA514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6AF526A2-F420-1F42-89EA-9781D5111A4B}" type="pres">
      <dgm:prSet presAssocID="{7BD3C6A9-733E-D549-9F6F-2F547486C5DA}" presName="sibTrans" presStyleCnt="0"/>
      <dgm:spPr/>
    </dgm:pt>
    <dgm:pt modelId="{1748990B-FEC0-AE44-9459-3769D2EFCFF0}" type="pres">
      <dgm:prSet presAssocID="{D70E558E-B0E2-F74C-BC5C-C1B7980618D7}" presName="composite" presStyleCnt="0"/>
      <dgm:spPr/>
    </dgm:pt>
    <dgm:pt modelId="{9FC9454D-A1F0-4C47-B6F4-C3D20F8EF7E7}" type="pres">
      <dgm:prSet presAssocID="{D70E558E-B0E2-F74C-BC5C-C1B7980618D7}" presName="bentUpArrow1" presStyleLbl="alignImgPlace1" presStyleIdx="2" presStyleCnt="5" custScaleX="121211" custLinFactX="-100000" custLinFactNeighborX="-112591" custLinFactNeighborY="-9497"/>
      <dgm:spPr/>
      <dgm:t>
        <a:bodyPr/>
        <a:lstStyle/>
        <a:p>
          <a:endParaRPr lang="en-US"/>
        </a:p>
      </dgm:t>
    </dgm:pt>
    <dgm:pt modelId="{B0E9030E-0A0B-C440-87CC-696D5DFC675C}" type="pres">
      <dgm:prSet presAssocID="{D70E558E-B0E2-F74C-BC5C-C1B7980618D7}" presName="ParentText" presStyleLbl="node1" presStyleIdx="2" presStyleCnt="6" custLinFactX="-65163" custLinFactNeighborX="-100000" custLinFactNeighborY="-1210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B47E2-4736-0148-BDCE-90BDBEC90DAB}" type="pres">
      <dgm:prSet presAssocID="{D70E558E-B0E2-F74C-BC5C-C1B7980618D7}" presName="ChildText" presStyleLbl="revTx" presStyleIdx="2" presStyleCnt="5" custScaleX="535984" custLinFactNeighborX="3504" custLinFactNeighborY="-144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89211-14B6-CB43-AA7C-47C093481693}" type="pres">
      <dgm:prSet presAssocID="{E07538CB-4810-C143-8CF1-88B2B6E57DEE}" presName="sibTrans" presStyleCnt="0"/>
      <dgm:spPr/>
    </dgm:pt>
    <dgm:pt modelId="{3524A17C-A044-1F43-B5A3-1D7AD5CA2085}" type="pres">
      <dgm:prSet presAssocID="{F904A440-339D-B14F-83ED-6CCE0D78C06C}" presName="composite" presStyleCnt="0"/>
      <dgm:spPr/>
    </dgm:pt>
    <dgm:pt modelId="{A0C41783-235D-3E44-834F-A69D1924A637}" type="pres">
      <dgm:prSet presAssocID="{F904A440-339D-B14F-83ED-6CCE0D78C06C}" presName="bentUpArrow1" presStyleLbl="alignImgPlace1" presStyleIdx="3" presStyleCnt="5" custLinFactX="-23765" custLinFactNeighborX="-100000" custLinFactNeighborY="-3696"/>
      <dgm:spPr/>
    </dgm:pt>
    <dgm:pt modelId="{39CB308B-82A3-844B-B12B-E9BA1EEE8159}" type="pres">
      <dgm:prSet presAssocID="{F904A440-339D-B14F-83ED-6CCE0D78C06C}" presName="ParentText" presStyleLbl="node1" presStyleIdx="3" presStyleCnt="6" custLinFactX="-11485" custLinFactNeighborX="-100000" custLinFactNeighborY="-634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54B382-56A4-874D-B208-6479233F7EEB}" type="pres">
      <dgm:prSet presAssocID="{F904A440-339D-B14F-83ED-6CCE0D78C06C}" presName="ChildText" presStyleLbl="revTx" presStyleIdx="3" presStyleCnt="5" custScaleX="458069" custLinFactNeighborX="330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043F8-B5A3-8145-A533-416212106F70}" type="pres">
      <dgm:prSet presAssocID="{31B90504-F650-E448-A6D7-FC874AAC1026}" presName="sibTrans" presStyleCnt="0"/>
      <dgm:spPr/>
    </dgm:pt>
    <dgm:pt modelId="{25646C16-FA63-D148-8B80-B18572455851}" type="pres">
      <dgm:prSet presAssocID="{E05D3E37-C797-404B-9102-A259C956FF63}" presName="composite" presStyleCnt="0"/>
      <dgm:spPr/>
    </dgm:pt>
    <dgm:pt modelId="{E6302701-062C-2D48-81F5-6CAF6303FD2E}" type="pres">
      <dgm:prSet presAssocID="{E05D3E37-C797-404B-9102-A259C956FF63}" presName="bentUpArrow1" presStyleLbl="alignImgPlace1" presStyleIdx="4" presStyleCnt="5" custLinFactNeighborX="-50298" custLinFactNeighborY="5542"/>
      <dgm:spPr/>
    </dgm:pt>
    <dgm:pt modelId="{F5221AC3-CE3D-6441-B039-77B0B768F6F8}" type="pres">
      <dgm:prSet presAssocID="{E05D3E37-C797-404B-9102-A259C956FF63}" presName="ParentText" presStyleLbl="node1" presStyleIdx="4" presStyleCnt="6" custLinFactNeighborX="-60278" custLinFactNeighborY="114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EB446-0E29-B046-8380-8983813F39E7}" type="pres">
      <dgm:prSet presAssocID="{E05D3E37-C797-404B-9102-A259C956FF63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A93ED7F-05D6-714D-9C05-4494E4C90B6E}" type="pres">
      <dgm:prSet presAssocID="{E50AAE5F-4E6F-A04B-9950-611A6B1B75BB}" presName="sibTrans" presStyleCnt="0"/>
      <dgm:spPr/>
    </dgm:pt>
    <dgm:pt modelId="{28A9F16D-301C-F648-BC89-550E93832075}" type="pres">
      <dgm:prSet presAssocID="{32CFB6A5-0B6D-7C40-AA49-193C096A9593}" presName="composite" presStyleCnt="0"/>
      <dgm:spPr/>
    </dgm:pt>
    <dgm:pt modelId="{1E293119-9052-1043-B4F8-9C299AB668D0}" type="pres">
      <dgm:prSet presAssocID="{32CFB6A5-0B6D-7C40-AA49-193C096A9593}" presName="ParentText" presStyleLbl="node1" presStyleIdx="5" presStyleCnt="6" custScaleX="193199" custLinFactX="-200000" custLinFactY="-27092" custLinFactNeighborX="-225606" custLinFactNeighborY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DA697A-44C4-6E49-9222-E69A9AED49BA}" srcId="{F904A440-339D-B14F-83ED-6CCE0D78C06C}" destId="{D7439D32-86BB-0744-85CE-02C6C191BB5D}" srcOrd="4" destOrd="0" parTransId="{C6E133C8-8A08-7E4A-9314-597C94755A42}" sibTransId="{8FF07B8D-03EF-1543-80C7-B8BC654274B1}"/>
    <dgm:cxn modelId="{4E81D1A4-888B-2148-9F72-3D644173DD2D}" type="presOf" srcId="{32CFB6A5-0B6D-7C40-AA49-193C096A9593}" destId="{1E293119-9052-1043-B4F8-9C299AB668D0}" srcOrd="0" destOrd="0" presId="urn:microsoft.com/office/officeart/2005/8/layout/StepDownProcess"/>
    <dgm:cxn modelId="{23DADB2D-6062-ED40-9C5D-D3C70DC22662}" type="presOf" srcId="{763C4EF9-86F3-7A44-8D54-F187735A78B0}" destId="{9B7B47E2-4736-0148-BDCE-90BDBEC90DAB}" srcOrd="0" destOrd="0" presId="urn:microsoft.com/office/officeart/2005/8/layout/StepDownProcess"/>
    <dgm:cxn modelId="{250D17A8-6007-CF4C-980C-8D23104D1E43}" type="presOf" srcId="{2B208151-8279-2541-819F-169D3B691C6A}" destId="{F3D9CEA7-A25D-5A44-A441-6BB5F25D6455}" srcOrd="0" destOrd="0" presId="urn:microsoft.com/office/officeart/2005/8/layout/StepDownProcess"/>
    <dgm:cxn modelId="{77C42363-1D5C-5447-9E48-6D55ADDB7BDF}" type="presOf" srcId="{080BE22F-1E49-FB4D-A657-FB7B048038E5}" destId="{6054B382-56A4-874D-B208-6479233F7EEB}" srcOrd="0" destOrd="1" presId="urn:microsoft.com/office/officeart/2005/8/layout/StepDownProcess"/>
    <dgm:cxn modelId="{CFA41B7A-4881-2445-963A-8D0819577F30}" srcId="{1A458B8A-EA28-9F45-A2CC-2790D09C0676}" destId="{32CFB6A5-0B6D-7C40-AA49-193C096A9593}" srcOrd="5" destOrd="0" parTransId="{5F7B7A98-B03C-2A4F-98FC-9471DA58BDC2}" sibTransId="{0BDF9178-4C2D-224F-A3B5-B88ACA0744BB}"/>
    <dgm:cxn modelId="{A9A152BC-CDAA-9D4B-8564-07E4212E4943}" srcId="{D70E558E-B0E2-F74C-BC5C-C1B7980618D7}" destId="{8384B71F-B865-FE46-9C82-C459CBF0EFFB}" srcOrd="4" destOrd="0" parTransId="{F3170967-6BD0-6A4D-8CFF-21FD704A3449}" sibTransId="{E057D8FB-EA19-5F4A-BC35-67CF6200A16E}"/>
    <dgm:cxn modelId="{1C0BB175-A4E3-DC4E-91A5-6D4BBDEA98B2}" srcId="{F904A440-339D-B14F-83ED-6CCE0D78C06C}" destId="{0B4D1C44-E12B-5F46-823F-37537F5960A2}" srcOrd="3" destOrd="0" parTransId="{F8541753-59B7-BD4D-9265-35D1952F74F4}" sibTransId="{51E73CD2-6EB1-1841-AD4F-8143FF0D9C5A}"/>
    <dgm:cxn modelId="{4ADCAC5B-FAA5-5741-8172-CE648AB21059}" srcId="{1A458B8A-EA28-9F45-A2CC-2790D09C0676}" destId="{2B208151-8279-2541-819F-169D3B691C6A}" srcOrd="0" destOrd="0" parTransId="{1FEA125A-F63D-E449-A9A3-0804E25BBF81}" sibTransId="{977E85E1-6ADE-F942-949E-EA96E3BD4BB1}"/>
    <dgm:cxn modelId="{A0BE70BC-2DD4-8242-B9F5-6121DB7B013C}" type="presOf" srcId="{E05D3E37-C797-404B-9102-A259C956FF63}" destId="{F5221AC3-CE3D-6441-B039-77B0B768F6F8}" srcOrd="0" destOrd="0" presId="urn:microsoft.com/office/officeart/2005/8/layout/StepDownProcess"/>
    <dgm:cxn modelId="{01AA9853-FAFE-F648-875A-77A6F1BBE6CD}" srcId="{F904A440-339D-B14F-83ED-6CCE0D78C06C}" destId="{40085123-8F71-9644-A329-019DDF69FF16}" srcOrd="0" destOrd="0" parTransId="{A1EB0344-8934-284B-B18D-639C541481D5}" sibTransId="{531E8D4E-C0B0-3F47-B7FF-D174711A7FD7}"/>
    <dgm:cxn modelId="{34081C69-2F9B-784B-A437-EBFFC7C3E8A6}" type="presOf" srcId="{F904A440-339D-B14F-83ED-6CCE0D78C06C}" destId="{39CB308B-82A3-844B-B12B-E9BA1EEE8159}" srcOrd="0" destOrd="0" presId="urn:microsoft.com/office/officeart/2005/8/layout/StepDownProcess"/>
    <dgm:cxn modelId="{EDCAEED6-F2F6-6341-AB8E-B584D586F5A5}" type="presOf" srcId="{0A59C1B3-8BA8-0241-8E3B-BD8DB52F98D9}" destId="{6054B382-56A4-874D-B208-6479233F7EEB}" srcOrd="0" destOrd="5" presId="urn:microsoft.com/office/officeart/2005/8/layout/StepDownProcess"/>
    <dgm:cxn modelId="{3FB6F271-59DC-E243-94A7-1FD0265A3A1B}" type="presOf" srcId="{40085123-8F71-9644-A329-019DDF69FF16}" destId="{6054B382-56A4-874D-B208-6479233F7EEB}" srcOrd="0" destOrd="0" presId="urn:microsoft.com/office/officeart/2005/8/layout/StepDownProcess"/>
    <dgm:cxn modelId="{FA04B2DF-6DFA-5F42-8E11-4C314AFCCB52}" srcId="{1A458B8A-EA28-9F45-A2CC-2790D09C0676}" destId="{E05D3E37-C797-404B-9102-A259C956FF63}" srcOrd="4" destOrd="0" parTransId="{A1902783-A316-A746-BB99-6E0A2BA65FB5}" sibTransId="{E50AAE5F-4E6F-A04B-9950-611A6B1B75BB}"/>
    <dgm:cxn modelId="{FA9526CA-6635-0540-9B90-25352B960DAB}" srcId="{1A458B8A-EA28-9F45-A2CC-2790D09C0676}" destId="{D70E558E-B0E2-F74C-BC5C-C1B7980618D7}" srcOrd="2" destOrd="0" parTransId="{AE472F3E-95CB-C942-9513-0943F8824F86}" sibTransId="{E07538CB-4810-C143-8CF1-88B2B6E57DEE}"/>
    <dgm:cxn modelId="{5A920B92-17D7-9148-AC08-614159F30627}" type="presOf" srcId="{D70E558E-B0E2-F74C-BC5C-C1B7980618D7}" destId="{B0E9030E-0A0B-C440-87CC-696D5DFC675C}" srcOrd="0" destOrd="0" presId="urn:microsoft.com/office/officeart/2005/8/layout/StepDownProcess"/>
    <dgm:cxn modelId="{3809763C-31C8-7443-9A13-3039E3E556E8}" srcId="{F904A440-339D-B14F-83ED-6CCE0D78C06C}" destId="{0A59C1B3-8BA8-0241-8E3B-BD8DB52F98D9}" srcOrd="5" destOrd="0" parTransId="{E93DDED0-B4E1-AB4C-95DE-16D07453865F}" sibTransId="{2769DBB3-6D02-2945-B8F6-020CA31F9CB7}"/>
    <dgm:cxn modelId="{CE680C23-AD03-0F42-AA2E-AD72B7FFCEE1}" srcId="{F904A440-339D-B14F-83ED-6CCE0D78C06C}" destId="{080BE22F-1E49-FB4D-A657-FB7B048038E5}" srcOrd="1" destOrd="0" parTransId="{E15715A9-D3A9-4449-8FF1-E4BEE48ACC70}" sibTransId="{43740F2F-E57D-E644-96F7-CDE31A77430A}"/>
    <dgm:cxn modelId="{11F8C1E7-8EA6-EC4D-BED7-C4C861800224}" type="presOf" srcId="{C1E8AA84-6FE2-4D45-AC92-D1FAF59DD95D}" destId="{9B7B47E2-4736-0148-BDCE-90BDBEC90DAB}" srcOrd="0" destOrd="1" presId="urn:microsoft.com/office/officeart/2005/8/layout/StepDownProcess"/>
    <dgm:cxn modelId="{0F923BEF-9D01-4644-AE7F-AA1FEB2B72EC}" type="presOf" srcId="{1A458B8A-EA28-9F45-A2CC-2790D09C0676}" destId="{EEE803C8-4FE3-DA4D-994E-832644ECD7CD}" srcOrd="0" destOrd="0" presId="urn:microsoft.com/office/officeart/2005/8/layout/StepDownProcess"/>
    <dgm:cxn modelId="{ED0C8C76-D0F2-B84F-8F4D-06F531EF5C3A}" srcId="{D70E558E-B0E2-F74C-BC5C-C1B7980618D7}" destId="{C1E8AA84-6FE2-4D45-AC92-D1FAF59DD95D}" srcOrd="1" destOrd="0" parTransId="{6C856C14-FB62-8141-A2C5-DA64F55622BE}" sibTransId="{917FC145-8CAE-F047-8451-CCB41D0D7E6B}"/>
    <dgm:cxn modelId="{3B12D8CC-FEF9-B74B-9FC9-AFBC4750AF50}" type="presOf" srcId="{11DA499B-C4F2-A14E-AD32-CB1D3DB083C1}" destId="{6054B382-56A4-874D-B208-6479233F7EEB}" srcOrd="0" destOrd="2" presId="urn:microsoft.com/office/officeart/2005/8/layout/StepDownProcess"/>
    <dgm:cxn modelId="{7F0D5806-665B-0D40-9CC7-D7CC9CBE9FEB}" type="presOf" srcId="{B4CCD614-AC32-FE49-86DA-02D800359304}" destId="{9B7B47E2-4736-0148-BDCE-90BDBEC90DAB}" srcOrd="0" destOrd="3" presId="urn:microsoft.com/office/officeart/2005/8/layout/StepDownProcess"/>
    <dgm:cxn modelId="{E87396F6-53E9-2F49-821D-54BD8B04550A}" srcId="{D70E558E-B0E2-F74C-BC5C-C1B7980618D7}" destId="{B4CCD614-AC32-FE49-86DA-02D800359304}" srcOrd="3" destOrd="0" parTransId="{124B74EE-7BE0-2046-85C8-D41179AA6244}" sibTransId="{F2A64A0E-D6AF-A848-B540-0E00A293CC30}"/>
    <dgm:cxn modelId="{09F7CFFB-DF73-634D-8B7E-27F808481533}" type="presOf" srcId="{8384B71F-B865-FE46-9C82-C459CBF0EFFB}" destId="{9B7B47E2-4736-0148-BDCE-90BDBEC90DAB}" srcOrd="0" destOrd="4" presId="urn:microsoft.com/office/officeart/2005/8/layout/StepDownProcess"/>
    <dgm:cxn modelId="{F07797E2-09A0-7347-B5EC-28E6B8E277C6}" srcId="{D70E558E-B0E2-F74C-BC5C-C1B7980618D7}" destId="{763C4EF9-86F3-7A44-8D54-F187735A78B0}" srcOrd="0" destOrd="0" parTransId="{C87D6E88-B504-B249-967D-F982856BDE09}" sibTransId="{30B26E9A-2971-2142-946B-591C651D7F11}"/>
    <dgm:cxn modelId="{09555751-862F-1B4E-B2DE-2EB4F70A84D5}" srcId="{F904A440-339D-B14F-83ED-6CCE0D78C06C}" destId="{11DA499B-C4F2-A14E-AD32-CB1D3DB083C1}" srcOrd="2" destOrd="0" parTransId="{E2C962C0-48E9-A44A-90EF-98E2FF1E4AEE}" sibTransId="{675EC32B-6448-AA40-B175-1261F9CECA42}"/>
    <dgm:cxn modelId="{762DF479-68B9-D741-8BBA-A5D87A5CA351}" type="presOf" srcId="{0B4D1C44-E12B-5F46-823F-37537F5960A2}" destId="{6054B382-56A4-874D-B208-6479233F7EEB}" srcOrd="0" destOrd="3" presId="urn:microsoft.com/office/officeart/2005/8/layout/StepDownProcess"/>
    <dgm:cxn modelId="{8BE1EE2A-D269-B44C-BA4B-18054E533896}" srcId="{1A458B8A-EA28-9F45-A2CC-2790D09C0676}" destId="{1143FB92-4143-6741-96EF-9ED88F2AA514}" srcOrd="1" destOrd="0" parTransId="{3C5B23D4-37F1-1F4A-BC4B-A3CB63ED7F33}" sibTransId="{7BD3C6A9-733E-D549-9F6F-2F547486C5DA}"/>
    <dgm:cxn modelId="{0AB0BE0A-9BCD-D343-B000-E5E1A5F94D60}" type="presOf" srcId="{DF6C43BB-14C4-944A-A11E-7BDFBE39E701}" destId="{9B7B47E2-4736-0148-BDCE-90BDBEC90DAB}" srcOrd="0" destOrd="2" presId="urn:microsoft.com/office/officeart/2005/8/layout/StepDownProcess"/>
    <dgm:cxn modelId="{51E46778-B05F-5E4D-9656-F5A30176AD84}" srcId="{1A458B8A-EA28-9F45-A2CC-2790D09C0676}" destId="{F904A440-339D-B14F-83ED-6CCE0D78C06C}" srcOrd="3" destOrd="0" parTransId="{601FA389-654C-614A-A4FF-04017688DAA2}" sibTransId="{31B90504-F650-E448-A6D7-FC874AAC1026}"/>
    <dgm:cxn modelId="{2D6E6708-8AA2-6848-8B14-961A1EDD862E}" type="presOf" srcId="{1143FB92-4143-6741-96EF-9ED88F2AA514}" destId="{BA6F5398-C1E3-C249-89E6-EC1243BC701A}" srcOrd="0" destOrd="0" presId="urn:microsoft.com/office/officeart/2005/8/layout/StepDownProcess"/>
    <dgm:cxn modelId="{C55A1215-B716-8942-8E71-1ED8F1D2383F}" type="presOf" srcId="{D7439D32-86BB-0744-85CE-02C6C191BB5D}" destId="{6054B382-56A4-874D-B208-6479233F7EEB}" srcOrd="0" destOrd="4" presId="urn:microsoft.com/office/officeart/2005/8/layout/StepDownProcess"/>
    <dgm:cxn modelId="{8C03733A-9149-FB42-A37D-C354B5E38280}" srcId="{D70E558E-B0E2-F74C-BC5C-C1B7980618D7}" destId="{DF6C43BB-14C4-944A-A11E-7BDFBE39E701}" srcOrd="2" destOrd="0" parTransId="{A0F6D16B-D7F5-B841-B85B-38D6B2FBDDA1}" sibTransId="{B5523EB1-3BB7-9841-A39B-436BD93936DD}"/>
    <dgm:cxn modelId="{5C8073C0-D3BB-0E47-81FE-65633E29941B}" type="presParOf" srcId="{EEE803C8-4FE3-DA4D-994E-832644ECD7CD}" destId="{D1BE0E28-CCC7-C141-9B10-394D8F2AED44}" srcOrd="0" destOrd="0" presId="urn:microsoft.com/office/officeart/2005/8/layout/StepDownProcess"/>
    <dgm:cxn modelId="{9F92A1DF-0DFC-944C-958E-BCA3934DD872}" type="presParOf" srcId="{D1BE0E28-CCC7-C141-9B10-394D8F2AED44}" destId="{5D6948BF-CD96-A74F-84AE-1E83BEDFF9C0}" srcOrd="0" destOrd="0" presId="urn:microsoft.com/office/officeart/2005/8/layout/StepDownProcess"/>
    <dgm:cxn modelId="{7A3101AA-3CF3-C846-8CC1-F1AE6766DE3E}" type="presParOf" srcId="{D1BE0E28-CCC7-C141-9B10-394D8F2AED44}" destId="{F3D9CEA7-A25D-5A44-A441-6BB5F25D6455}" srcOrd="1" destOrd="0" presId="urn:microsoft.com/office/officeart/2005/8/layout/StepDownProcess"/>
    <dgm:cxn modelId="{467C6187-25DA-5940-A4F7-780708A087F9}" type="presParOf" srcId="{D1BE0E28-CCC7-C141-9B10-394D8F2AED44}" destId="{83E6F24A-1328-3748-A06A-AC32357C5D75}" srcOrd="2" destOrd="0" presId="urn:microsoft.com/office/officeart/2005/8/layout/StepDownProcess"/>
    <dgm:cxn modelId="{FEAC65C2-BACE-B949-9125-3314CA61A806}" type="presParOf" srcId="{EEE803C8-4FE3-DA4D-994E-832644ECD7CD}" destId="{36CE44C0-88A9-1342-9C32-5A930A5BA1AD}" srcOrd="1" destOrd="0" presId="urn:microsoft.com/office/officeart/2005/8/layout/StepDownProcess"/>
    <dgm:cxn modelId="{B73D5C5F-BD63-4B42-B3F8-D659F68156B9}" type="presParOf" srcId="{EEE803C8-4FE3-DA4D-994E-832644ECD7CD}" destId="{5EB9B1CE-2E5A-2B41-B030-21972AB6CEA1}" srcOrd="2" destOrd="0" presId="urn:microsoft.com/office/officeart/2005/8/layout/StepDownProcess"/>
    <dgm:cxn modelId="{B75D5847-89F3-A84D-9D1D-A5C637508622}" type="presParOf" srcId="{5EB9B1CE-2E5A-2B41-B030-21972AB6CEA1}" destId="{319023C7-7D35-3244-97A0-7E9A91D5BA1C}" srcOrd="0" destOrd="0" presId="urn:microsoft.com/office/officeart/2005/8/layout/StepDownProcess"/>
    <dgm:cxn modelId="{353A9A87-560B-CC46-A29B-EB021BE6EAE7}" type="presParOf" srcId="{5EB9B1CE-2E5A-2B41-B030-21972AB6CEA1}" destId="{BA6F5398-C1E3-C249-89E6-EC1243BC701A}" srcOrd="1" destOrd="0" presId="urn:microsoft.com/office/officeart/2005/8/layout/StepDownProcess"/>
    <dgm:cxn modelId="{E5BB767B-68E5-8442-808A-E130AE03F2B3}" type="presParOf" srcId="{5EB9B1CE-2E5A-2B41-B030-21972AB6CEA1}" destId="{82479224-587F-6842-80C9-C259799DEF24}" srcOrd="2" destOrd="0" presId="urn:microsoft.com/office/officeart/2005/8/layout/StepDownProcess"/>
    <dgm:cxn modelId="{11A63C36-5A55-044D-8B07-4DF97AEEFA6B}" type="presParOf" srcId="{EEE803C8-4FE3-DA4D-994E-832644ECD7CD}" destId="{6AF526A2-F420-1F42-89EA-9781D5111A4B}" srcOrd="3" destOrd="0" presId="urn:microsoft.com/office/officeart/2005/8/layout/StepDownProcess"/>
    <dgm:cxn modelId="{F6741C25-FD67-E34B-BA0C-3B870BB4DC04}" type="presParOf" srcId="{EEE803C8-4FE3-DA4D-994E-832644ECD7CD}" destId="{1748990B-FEC0-AE44-9459-3769D2EFCFF0}" srcOrd="4" destOrd="0" presId="urn:microsoft.com/office/officeart/2005/8/layout/StepDownProcess"/>
    <dgm:cxn modelId="{9607407C-0B13-DE4D-9AF9-96548DC601BD}" type="presParOf" srcId="{1748990B-FEC0-AE44-9459-3769D2EFCFF0}" destId="{9FC9454D-A1F0-4C47-B6F4-C3D20F8EF7E7}" srcOrd="0" destOrd="0" presId="urn:microsoft.com/office/officeart/2005/8/layout/StepDownProcess"/>
    <dgm:cxn modelId="{BD14F3A0-38ED-114B-B81D-F9B9690ADBE0}" type="presParOf" srcId="{1748990B-FEC0-AE44-9459-3769D2EFCFF0}" destId="{B0E9030E-0A0B-C440-87CC-696D5DFC675C}" srcOrd="1" destOrd="0" presId="urn:microsoft.com/office/officeart/2005/8/layout/StepDownProcess"/>
    <dgm:cxn modelId="{E005B9C4-94CC-C24F-9727-096E6C72D0FA}" type="presParOf" srcId="{1748990B-FEC0-AE44-9459-3769D2EFCFF0}" destId="{9B7B47E2-4736-0148-BDCE-90BDBEC90DAB}" srcOrd="2" destOrd="0" presId="urn:microsoft.com/office/officeart/2005/8/layout/StepDownProcess"/>
    <dgm:cxn modelId="{EDD87F40-F884-6E41-98FC-0404C9DC89DF}" type="presParOf" srcId="{EEE803C8-4FE3-DA4D-994E-832644ECD7CD}" destId="{D3889211-14B6-CB43-AA7C-47C093481693}" srcOrd="5" destOrd="0" presId="urn:microsoft.com/office/officeart/2005/8/layout/StepDownProcess"/>
    <dgm:cxn modelId="{67C16C15-D64E-8B47-8660-A27EC4A37650}" type="presParOf" srcId="{EEE803C8-4FE3-DA4D-994E-832644ECD7CD}" destId="{3524A17C-A044-1F43-B5A3-1D7AD5CA2085}" srcOrd="6" destOrd="0" presId="urn:microsoft.com/office/officeart/2005/8/layout/StepDownProcess"/>
    <dgm:cxn modelId="{ABA50454-C769-024E-BD43-DB63E0A9CA62}" type="presParOf" srcId="{3524A17C-A044-1F43-B5A3-1D7AD5CA2085}" destId="{A0C41783-235D-3E44-834F-A69D1924A637}" srcOrd="0" destOrd="0" presId="urn:microsoft.com/office/officeart/2005/8/layout/StepDownProcess"/>
    <dgm:cxn modelId="{F24942C4-E595-9248-B7FC-B2C3CBC5C882}" type="presParOf" srcId="{3524A17C-A044-1F43-B5A3-1D7AD5CA2085}" destId="{39CB308B-82A3-844B-B12B-E9BA1EEE8159}" srcOrd="1" destOrd="0" presId="urn:microsoft.com/office/officeart/2005/8/layout/StepDownProcess"/>
    <dgm:cxn modelId="{CC8CA7C7-1B1C-0D4F-B253-4B4D2FAF965D}" type="presParOf" srcId="{3524A17C-A044-1F43-B5A3-1D7AD5CA2085}" destId="{6054B382-56A4-874D-B208-6479233F7EEB}" srcOrd="2" destOrd="0" presId="urn:microsoft.com/office/officeart/2005/8/layout/StepDownProcess"/>
    <dgm:cxn modelId="{F080BCE7-DA7C-2940-87C4-A3A3B4A5D50F}" type="presParOf" srcId="{EEE803C8-4FE3-DA4D-994E-832644ECD7CD}" destId="{4E4043F8-B5A3-8145-A533-416212106F70}" srcOrd="7" destOrd="0" presId="urn:microsoft.com/office/officeart/2005/8/layout/StepDownProcess"/>
    <dgm:cxn modelId="{7E6ADCF9-04F3-C94C-B319-8AB80483E7BC}" type="presParOf" srcId="{EEE803C8-4FE3-DA4D-994E-832644ECD7CD}" destId="{25646C16-FA63-D148-8B80-B18572455851}" srcOrd="8" destOrd="0" presId="urn:microsoft.com/office/officeart/2005/8/layout/StepDownProcess"/>
    <dgm:cxn modelId="{6A0FBFC0-063C-0B41-AE2A-B725BCD28A72}" type="presParOf" srcId="{25646C16-FA63-D148-8B80-B18572455851}" destId="{E6302701-062C-2D48-81F5-6CAF6303FD2E}" srcOrd="0" destOrd="0" presId="urn:microsoft.com/office/officeart/2005/8/layout/StepDownProcess"/>
    <dgm:cxn modelId="{D1F593A1-2F81-714D-9008-34ADA7934F4C}" type="presParOf" srcId="{25646C16-FA63-D148-8B80-B18572455851}" destId="{F5221AC3-CE3D-6441-B039-77B0B768F6F8}" srcOrd="1" destOrd="0" presId="urn:microsoft.com/office/officeart/2005/8/layout/StepDownProcess"/>
    <dgm:cxn modelId="{FF3ADC92-A59C-5A43-841F-753A48FB8997}" type="presParOf" srcId="{25646C16-FA63-D148-8B80-B18572455851}" destId="{6F3EB446-0E29-B046-8380-8983813F39E7}" srcOrd="2" destOrd="0" presId="urn:microsoft.com/office/officeart/2005/8/layout/StepDownProcess"/>
    <dgm:cxn modelId="{777A0641-4560-8A44-9F40-01A03D0A0959}" type="presParOf" srcId="{EEE803C8-4FE3-DA4D-994E-832644ECD7CD}" destId="{DA93ED7F-05D6-714D-9C05-4494E4C90B6E}" srcOrd="9" destOrd="0" presId="urn:microsoft.com/office/officeart/2005/8/layout/StepDownProcess"/>
    <dgm:cxn modelId="{69593A98-1BFB-2842-84D9-DA817DF3C621}" type="presParOf" srcId="{EEE803C8-4FE3-DA4D-994E-832644ECD7CD}" destId="{28A9F16D-301C-F648-BC89-550E93832075}" srcOrd="10" destOrd="0" presId="urn:microsoft.com/office/officeart/2005/8/layout/StepDownProcess"/>
    <dgm:cxn modelId="{C9896918-F90F-E74E-BE21-3D1BCE0DBAD6}" type="presParOf" srcId="{28A9F16D-301C-F648-BC89-550E93832075}" destId="{1E293119-9052-1043-B4F8-9C299AB668D0}" srcOrd="0" destOrd="0" presId="urn:microsoft.com/office/officeart/2005/8/layout/StepDownProcess"/>
  </dgm:cxnLst>
  <dgm:bg/>
  <dgm:whole>
    <a:ln w="101600">
      <a:solidFill>
        <a:srgbClr val="000090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9541FB-5329-6740-AE51-B2B9A438F145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E1DACF-4D88-1143-BCFA-63CCAE9B50D2}">
      <dgm:prSet phldrT="[Text]"/>
      <dgm:spPr/>
      <dgm:t>
        <a:bodyPr/>
        <a:lstStyle/>
        <a:p>
          <a:r>
            <a:rPr lang="en-US" dirty="0" smtClean="0"/>
            <a:t>DOKTOR ODALARI</a:t>
          </a:r>
          <a:endParaRPr lang="en-US" dirty="0"/>
        </a:p>
      </dgm:t>
    </dgm:pt>
    <dgm:pt modelId="{0665D6B4-54F8-E644-A575-6CEDB175C7E2}" type="parTrans" cxnId="{3D61F96B-8E8C-B24F-8EAD-3D0FDB01D5E2}">
      <dgm:prSet/>
      <dgm:spPr/>
      <dgm:t>
        <a:bodyPr/>
        <a:lstStyle/>
        <a:p>
          <a:endParaRPr lang="en-US"/>
        </a:p>
      </dgm:t>
    </dgm:pt>
    <dgm:pt modelId="{A7273DD3-7D44-5447-8EDC-67534528E01C}" type="sibTrans" cxnId="{3D61F96B-8E8C-B24F-8EAD-3D0FDB01D5E2}">
      <dgm:prSet/>
      <dgm:spPr/>
      <dgm:t>
        <a:bodyPr/>
        <a:lstStyle/>
        <a:p>
          <a:endParaRPr lang="en-US"/>
        </a:p>
      </dgm:t>
    </dgm:pt>
    <dgm:pt modelId="{0C1B5F3E-B392-3542-BD5F-36A2FCB1E184}">
      <dgm:prSet phldrT="[Text]"/>
      <dgm:spPr/>
      <dgm:t>
        <a:bodyPr/>
        <a:lstStyle/>
        <a:p>
          <a:r>
            <a:rPr lang="en-US" dirty="0" smtClean="0"/>
            <a:t>RAPORTÖR ODASI</a:t>
          </a:r>
          <a:endParaRPr lang="en-US" dirty="0"/>
        </a:p>
      </dgm:t>
    </dgm:pt>
    <dgm:pt modelId="{A17C7310-246B-894E-B61A-2C1761B2CFE5}" type="parTrans" cxnId="{0F1CF8B1-46DD-5349-A445-831DD160653C}">
      <dgm:prSet/>
      <dgm:spPr/>
      <dgm:t>
        <a:bodyPr/>
        <a:lstStyle/>
        <a:p>
          <a:endParaRPr lang="en-US"/>
        </a:p>
      </dgm:t>
    </dgm:pt>
    <dgm:pt modelId="{22EE7719-C4FB-1442-BDC3-B2241C734B34}" type="sibTrans" cxnId="{0F1CF8B1-46DD-5349-A445-831DD160653C}">
      <dgm:prSet/>
      <dgm:spPr/>
      <dgm:t>
        <a:bodyPr/>
        <a:lstStyle/>
        <a:p>
          <a:endParaRPr lang="en-US"/>
        </a:p>
      </dgm:t>
    </dgm:pt>
    <dgm:pt modelId="{0CAEFC53-CA24-5649-AC77-1C698A4C1D9C}">
      <dgm:prSet phldrT="[Text]"/>
      <dgm:spPr/>
      <dgm:t>
        <a:bodyPr/>
        <a:lstStyle/>
        <a:p>
          <a:r>
            <a:rPr lang="en-US" dirty="0" smtClean="0"/>
            <a:t>ARŞİV</a:t>
          </a:r>
          <a:endParaRPr lang="en-US" dirty="0"/>
        </a:p>
      </dgm:t>
    </dgm:pt>
    <dgm:pt modelId="{9D837AAC-687C-034F-B464-58F3D4B83E64}" type="parTrans" cxnId="{E37C8CCF-960C-A14C-8C78-563AC7CA3B22}">
      <dgm:prSet/>
      <dgm:spPr/>
      <dgm:t>
        <a:bodyPr/>
        <a:lstStyle/>
        <a:p>
          <a:endParaRPr lang="en-US"/>
        </a:p>
      </dgm:t>
    </dgm:pt>
    <dgm:pt modelId="{54BFF4AA-5A40-3A4D-BD86-52090F7CE92F}" type="sibTrans" cxnId="{E37C8CCF-960C-A14C-8C78-563AC7CA3B22}">
      <dgm:prSet/>
      <dgm:spPr/>
      <dgm:t>
        <a:bodyPr/>
        <a:lstStyle/>
        <a:p>
          <a:endParaRPr lang="en-US"/>
        </a:p>
      </dgm:t>
    </dgm:pt>
    <dgm:pt modelId="{F2F131C2-6585-A84B-8355-5A311EDF6921}">
      <dgm:prSet phldrT="[Text]"/>
      <dgm:spPr/>
      <dgm:t>
        <a:bodyPr/>
        <a:lstStyle/>
        <a:p>
          <a:r>
            <a:rPr lang="en-US" dirty="0" smtClean="0"/>
            <a:t>DİNLENME</a:t>
          </a:r>
        </a:p>
        <a:p>
          <a:r>
            <a:rPr lang="en-US" dirty="0" smtClean="0"/>
            <a:t>MUTFAK</a:t>
          </a:r>
        </a:p>
        <a:p>
          <a:r>
            <a:rPr lang="en-US" dirty="0" smtClean="0"/>
            <a:t>LAVABO</a:t>
          </a:r>
          <a:endParaRPr lang="en-US" dirty="0"/>
        </a:p>
      </dgm:t>
    </dgm:pt>
    <dgm:pt modelId="{80EC29CB-93AE-584B-A5C6-A04A5D749A87}" type="parTrans" cxnId="{AAB3799B-9BD5-1B49-8ADF-475F06F172A4}">
      <dgm:prSet/>
      <dgm:spPr/>
      <dgm:t>
        <a:bodyPr/>
        <a:lstStyle/>
        <a:p>
          <a:endParaRPr lang="en-US"/>
        </a:p>
      </dgm:t>
    </dgm:pt>
    <dgm:pt modelId="{2AEAAE27-1384-E24C-9FFC-AB92804BE5F4}" type="sibTrans" cxnId="{AAB3799B-9BD5-1B49-8ADF-475F06F172A4}">
      <dgm:prSet/>
      <dgm:spPr/>
      <dgm:t>
        <a:bodyPr/>
        <a:lstStyle/>
        <a:p>
          <a:endParaRPr lang="en-US"/>
        </a:p>
      </dgm:t>
    </dgm:pt>
    <dgm:pt modelId="{9284B7FC-0838-DC44-9198-5884383BB4A7}">
      <dgm:prSet phldrT="[Text]"/>
      <dgm:spPr/>
      <dgm:t>
        <a:bodyPr/>
        <a:lstStyle/>
        <a:p>
          <a:r>
            <a:rPr lang="en-US" dirty="0" smtClean="0"/>
            <a:t>TOPLANTI ODASI</a:t>
          </a:r>
          <a:endParaRPr lang="en-US" dirty="0"/>
        </a:p>
      </dgm:t>
    </dgm:pt>
    <dgm:pt modelId="{1C75DCEC-8B54-3C40-A251-F552FE0D1394}" type="parTrans" cxnId="{A72AD8B5-B087-8D42-A5DE-39C03691E9CE}">
      <dgm:prSet/>
      <dgm:spPr/>
      <dgm:t>
        <a:bodyPr/>
        <a:lstStyle/>
        <a:p>
          <a:endParaRPr lang="en-US"/>
        </a:p>
      </dgm:t>
    </dgm:pt>
    <dgm:pt modelId="{55C52E9D-AE94-6244-837A-FB7D7FE5BD92}" type="sibTrans" cxnId="{A72AD8B5-B087-8D42-A5DE-39C03691E9CE}">
      <dgm:prSet/>
      <dgm:spPr/>
      <dgm:t>
        <a:bodyPr/>
        <a:lstStyle/>
        <a:p>
          <a:endParaRPr lang="en-US"/>
        </a:p>
      </dgm:t>
    </dgm:pt>
    <dgm:pt modelId="{69F0CAC5-CCE0-B64C-9188-E4079D0FF64F}" type="pres">
      <dgm:prSet presAssocID="{FB9541FB-5329-6740-AE51-B2B9A438F14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908F44-1C52-0F47-87DD-D66B774B755F}" type="pres">
      <dgm:prSet presAssocID="{CDE1DACF-4D88-1143-BCFA-63CCAE9B50D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A58AD4-8917-EF4C-8EBE-2B1E66F02B19}" type="pres">
      <dgm:prSet presAssocID="{A7273DD3-7D44-5447-8EDC-67534528E01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55AD80F4-602B-B04B-A175-A76D144113B9}" type="pres">
      <dgm:prSet presAssocID="{A7273DD3-7D44-5447-8EDC-67534528E01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785F2A0-F976-5746-AC9E-312455C5717F}" type="pres">
      <dgm:prSet presAssocID="{0C1B5F3E-B392-3542-BD5F-36A2FCB1E18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B24EF4-58A7-D741-BAB5-A9DBFE27C416}" type="pres">
      <dgm:prSet presAssocID="{22EE7719-C4FB-1442-BDC3-B2241C734B3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1298CF1-DDBF-E546-9CA9-E8C69D290C8C}" type="pres">
      <dgm:prSet presAssocID="{22EE7719-C4FB-1442-BDC3-B2241C734B3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73AD5A6-BF79-7845-9530-2B84083BAA40}" type="pres">
      <dgm:prSet presAssocID="{0CAEFC53-CA24-5649-AC77-1C698A4C1D9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D473C0-5A04-8A46-B7A3-A62E546EBF16}" type="pres">
      <dgm:prSet presAssocID="{54BFF4AA-5A40-3A4D-BD86-52090F7CE92F}" presName="sibTrans" presStyleLbl="sibTrans2D1" presStyleIdx="2" presStyleCnt="4" custLinFactX="100000" custLinFactY="218261" custLinFactNeighborX="178693" custLinFactNeighborY="300000"/>
      <dgm:spPr/>
      <dgm:t>
        <a:bodyPr/>
        <a:lstStyle/>
        <a:p>
          <a:endParaRPr lang="en-US"/>
        </a:p>
      </dgm:t>
    </dgm:pt>
    <dgm:pt modelId="{FD5B5C90-8D85-884E-AD9D-5B76F0F661DE}" type="pres">
      <dgm:prSet presAssocID="{54BFF4AA-5A40-3A4D-BD86-52090F7CE92F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20842C8-2C41-574C-8110-0615BAC4091A}" type="pres">
      <dgm:prSet presAssocID="{F2F131C2-6585-A84B-8355-5A311EDF6921}" presName="node" presStyleLbl="node1" presStyleIdx="3" presStyleCnt="5" custLinFactNeighborX="-9958" custLinFactNeighborY="292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85C63F-8025-5D45-A925-DE226091B463}" type="pres">
      <dgm:prSet presAssocID="{2AEAAE27-1384-E24C-9FFC-AB92804BE5F4}" presName="sibTrans" presStyleLbl="sibTrans2D1" presStyleIdx="3" presStyleCnt="4" custFlipHor="1" custScaleX="167876" custLinFactX="500000" custLinFactY="226656" custLinFactNeighborX="509438" custLinFactNeighborY="300000"/>
      <dgm:spPr/>
      <dgm:t>
        <a:bodyPr/>
        <a:lstStyle/>
        <a:p>
          <a:endParaRPr lang="en-US"/>
        </a:p>
      </dgm:t>
    </dgm:pt>
    <dgm:pt modelId="{311777F6-4703-3649-A468-9531256FD3D9}" type="pres">
      <dgm:prSet presAssocID="{2AEAAE27-1384-E24C-9FFC-AB92804BE5F4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21A65AE-5F6C-F94B-B507-C690CE6A1BFF}" type="pres">
      <dgm:prSet presAssocID="{9284B7FC-0838-DC44-9198-5884383BB4A7}" presName="node" presStyleLbl="node1" presStyleIdx="4" presStyleCnt="5" custLinFactNeighborX="1450" custLinFactNeighborY="-495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DA9DB6-8520-E343-858E-B886E0A11B9B}" type="presOf" srcId="{54BFF4AA-5A40-3A4D-BD86-52090F7CE92F}" destId="{DDD473C0-5A04-8A46-B7A3-A62E546EBF16}" srcOrd="0" destOrd="0" presId="urn:microsoft.com/office/officeart/2005/8/layout/process5"/>
    <dgm:cxn modelId="{586B3A2C-FF42-9345-80D4-7A989AC454B7}" type="presOf" srcId="{A7273DD3-7D44-5447-8EDC-67534528E01C}" destId="{46A58AD4-8917-EF4C-8EBE-2B1E66F02B19}" srcOrd="0" destOrd="0" presId="urn:microsoft.com/office/officeart/2005/8/layout/process5"/>
    <dgm:cxn modelId="{D73BC484-F0B0-E742-97F0-442E326FFBF4}" type="presOf" srcId="{9284B7FC-0838-DC44-9198-5884383BB4A7}" destId="{C21A65AE-5F6C-F94B-B507-C690CE6A1BFF}" srcOrd="0" destOrd="0" presId="urn:microsoft.com/office/officeart/2005/8/layout/process5"/>
    <dgm:cxn modelId="{3C546080-DB07-CC4E-85F8-AE294E4D96C2}" type="presOf" srcId="{54BFF4AA-5A40-3A4D-BD86-52090F7CE92F}" destId="{FD5B5C90-8D85-884E-AD9D-5B76F0F661DE}" srcOrd="1" destOrd="0" presId="urn:microsoft.com/office/officeart/2005/8/layout/process5"/>
    <dgm:cxn modelId="{908379AE-7619-3646-9C0A-B17EE430D587}" type="presOf" srcId="{0CAEFC53-CA24-5649-AC77-1C698A4C1D9C}" destId="{E73AD5A6-BF79-7845-9530-2B84083BAA40}" srcOrd="0" destOrd="0" presId="urn:microsoft.com/office/officeart/2005/8/layout/process5"/>
    <dgm:cxn modelId="{8BCF002B-43AF-924E-AA9E-F6B9BD90EFE0}" type="presOf" srcId="{22EE7719-C4FB-1442-BDC3-B2241C734B34}" destId="{DFB24EF4-58A7-D741-BAB5-A9DBFE27C416}" srcOrd="0" destOrd="0" presId="urn:microsoft.com/office/officeart/2005/8/layout/process5"/>
    <dgm:cxn modelId="{03E8AA62-2998-0140-A07E-4C2CD1CA8A0B}" type="presOf" srcId="{0C1B5F3E-B392-3542-BD5F-36A2FCB1E184}" destId="{3785F2A0-F976-5746-AC9E-312455C5717F}" srcOrd="0" destOrd="0" presId="urn:microsoft.com/office/officeart/2005/8/layout/process5"/>
    <dgm:cxn modelId="{E37C8CCF-960C-A14C-8C78-563AC7CA3B22}" srcId="{FB9541FB-5329-6740-AE51-B2B9A438F145}" destId="{0CAEFC53-CA24-5649-AC77-1C698A4C1D9C}" srcOrd="2" destOrd="0" parTransId="{9D837AAC-687C-034F-B464-58F3D4B83E64}" sibTransId="{54BFF4AA-5A40-3A4D-BD86-52090F7CE92F}"/>
    <dgm:cxn modelId="{7DC7AA7F-91BE-E94D-82EF-1A5900B01BC1}" type="presOf" srcId="{A7273DD3-7D44-5447-8EDC-67534528E01C}" destId="{55AD80F4-602B-B04B-A175-A76D144113B9}" srcOrd="1" destOrd="0" presId="urn:microsoft.com/office/officeart/2005/8/layout/process5"/>
    <dgm:cxn modelId="{1E296308-59FB-7543-820D-998F9D99BE31}" type="presOf" srcId="{F2F131C2-6585-A84B-8355-5A311EDF6921}" destId="{C20842C8-2C41-574C-8110-0615BAC4091A}" srcOrd="0" destOrd="0" presId="urn:microsoft.com/office/officeart/2005/8/layout/process5"/>
    <dgm:cxn modelId="{44CEA3C4-7A6A-6549-BA89-BCE771540CEB}" type="presOf" srcId="{CDE1DACF-4D88-1143-BCFA-63CCAE9B50D2}" destId="{C1908F44-1C52-0F47-87DD-D66B774B755F}" srcOrd="0" destOrd="0" presId="urn:microsoft.com/office/officeart/2005/8/layout/process5"/>
    <dgm:cxn modelId="{6F2E1FE2-235D-F741-93D1-F5F6E0D8E76B}" type="presOf" srcId="{2AEAAE27-1384-E24C-9FFC-AB92804BE5F4}" destId="{4285C63F-8025-5D45-A925-DE226091B463}" srcOrd="0" destOrd="0" presId="urn:microsoft.com/office/officeart/2005/8/layout/process5"/>
    <dgm:cxn modelId="{D70C4A37-F7ED-AD4C-ADE3-8EE54728D72F}" type="presOf" srcId="{2AEAAE27-1384-E24C-9FFC-AB92804BE5F4}" destId="{311777F6-4703-3649-A468-9531256FD3D9}" srcOrd="1" destOrd="0" presId="urn:microsoft.com/office/officeart/2005/8/layout/process5"/>
    <dgm:cxn modelId="{3281E1EB-99B1-1044-9B7A-43528C392992}" type="presOf" srcId="{22EE7719-C4FB-1442-BDC3-B2241C734B34}" destId="{F1298CF1-DDBF-E546-9CA9-E8C69D290C8C}" srcOrd="1" destOrd="0" presId="urn:microsoft.com/office/officeart/2005/8/layout/process5"/>
    <dgm:cxn modelId="{AAB3799B-9BD5-1B49-8ADF-475F06F172A4}" srcId="{FB9541FB-5329-6740-AE51-B2B9A438F145}" destId="{F2F131C2-6585-A84B-8355-5A311EDF6921}" srcOrd="3" destOrd="0" parTransId="{80EC29CB-93AE-584B-A5C6-A04A5D749A87}" sibTransId="{2AEAAE27-1384-E24C-9FFC-AB92804BE5F4}"/>
    <dgm:cxn modelId="{0F1CF8B1-46DD-5349-A445-831DD160653C}" srcId="{FB9541FB-5329-6740-AE51-B2B9A438F145}" destId="{0C1B5F3E-B392-3542-BD5F-36A2FCB1E184}" srcOrd="1" destOrd="0" parTransId="{A17C7310-246B-894E-B61A-2C1761B2CFE5}" sibTransId="{22EE7719-C4FB-1442-BDC3-B2241C734B34}"/>
    <dgm:cxn modelId="{A72AD8B5-B087-8D42-A5DE-39C03691E9CE}" srcId="{FB9541FB-5329-6740-AE51-B2B9A438F145}" destId="{9284B7FC-0838-DC44-9198-5884383BB4A7}" srcOrd="4" destOrd="0" parTransId="{1C75DCEC-8B54-3C40-A251-F552FE0D1394}" sibTransId="{55C52E9D-AE94-6244-837A-FB7D7FE5BD92}"/>
    <dgm:cxn modelId="{EEBD3100-D964-0847-B3D5-6CEBF09A2E1A}" type="presOf" srcId="{FB9541FB-5329-6740-AE51-B2B9A438F145}" destId="{69F0CAC5-CCE0-B64C-9188-E4079D0FF64F}" srcOrd="0" destOrd="0" presId="urn:microsoft.com/office/officeart/2005/8/layout/process5"/>
    <dgm:cxn modelId="{3D61F96B-8E8C-B24F-8EAD-3D0FDB01D5E2}" srcId="{FB9541FB-5329-6740-AE51-B2B9A438F145}" destId="{CDE1DACF-4D88-1143-BCFA-63CCAE9B50D2}" srcOrd="0" destOrd="0" parTransId="{0665D6B4-54F8-E644-A575-6CEDB175C7E2}" sibTransId="{A7273DD3-7D44-5447-8EDC-67534528E01C}"/>
    <dgm:cxn modelId="{66DCE594-2545-4B40-BB4C-050C04B2EDEB}" type="presParOf" srcId="{69F0CAC5-CCE0-B64C-9188-E4079D0FF64F}" destId="{C1908F44-1C52-0F47-87DD-D66B774B755F}" srcOrd="0" destOrd="0" presId="urn:microsoft.com/office/officeart/2005/8/layout/process5"/>
    <dgm:cxn modelId="{3A0D6A51-0689-8444-A6E6-A5CE078C940A}" type="presParOf" srcId="{69F0CAC5-CCE0-B64C-9188-E4079D0FF64F}" destId="{46A58AD4-8917-EF4C-8EBE-2B1E66F02B19}" srcOrd="1" destOrd="0" presId="urn:microsoft.com/office/officeart/2005/8/layout/process5"/>
    <dgm:cxn modelId="{7DE47164-0F3B-6448-B436-120D393D7532}" type="presParOf" srcId="{46A58AD4-8917-EF4C-8EBE-2B1E66F02B19}" destId="{55AD80F4-602B-B04B-A175-A76D144113B9}" srcOrd="0" destOrd="0" presId="urn:microsoft.com/office/officeart/2005/8/layout/process5"/>
    <dgm:cxn modelId="{CAE1D765-7134-034F-B7A5-83A3C208163A}" type="presParOf" srcId="{69F0CAC5-CCE0-B64C-9188-E4079D0FF64F}" destId="{3785F2A0-F976-5746-AC9E-312455C5717F}" srcOrd="2" destOrd="0" presId="urn:microsoft.com/office/officeart/2005/8/layout/process5"/>
    <dgm:cxn modelId="{4DE50613-F7B4-754B-A3A6-F9B5F698BBB3}" type="presParOf" srcId="{69F0CAC5-CCE0-B64C-9188-E4079D0FF64F}" destId="{DFB24EF4-58A7-D741-BAB5-A9DBFE27C416}" srcOrd="3" destOrd="0" presId="urn:microsoft.com/office/officeart/2005/8/layout/process5"/>
    <dgm:cxn modelId="{248A0FD9-5C36-7E40-BB64-3D8B065F23F7}" type="presParOf" srcId="{DFB24EF4-58A7-D741-BAB5-A9DBFE27C416}" destId="{F1298CF1-DDBF-E546-9CA9-E8C69D290C8C}" srcOrd="0" destOrd="0" presId="urn:microsoft.com/office/officeart/2005/8/layout/process5"/>
    <dgm:cxn modelId="{DC2FA740-4BDD-1745-B41D-0912F54D41AB}" type="presParOf" srcId="{69F0CAC5-CCE0-B64C-9188-E4079D0FF64F}" destId="{E73AD5A6-BF79-7845-9530-2B84083BAA40}" srcOrd="4" destOrd="0" presId="urn:microsoft.com/office/officeart/2005/8/layout/process5"/>
    <dgm:cxn modelId="{24195870-DB0C-8D48-99D7-CBF743779DF3}" type="presParOf" srcId="{69F0CAC5-CCE0-B64C-9188-E4079D0FF64F}" destId="{DDD473C0-5A04-8A46-B7A3-A62E546EBF16}" srcOrd="5" destOrd="0" presId="urn:microsoft.com/office/officeart/2005/8/layout/process5"/>
    <dgm:cxn modelId="{78D1194D-67C3-9141-A09B-88B1889DB437}" type="presParOf" srcId="{DDD473C0-5A04-8A46-B7A3-A62E546EBF16}" destId="{FD5B5C90-8D85-884E-AD9D-5B76F0F661DE}" srcOrd="0" destOrd="0" presId="urn:microsoft.com/office/officeart/2005/8/layout/process5"/>
    <dgm:cxn modelId="{50BB82C9-3DE3-2B4E-83AA-C75C71334961}" type="presParOf" srcId="{69F0CAC5-CCE0-B64C-9188-E4079D0FF64F}" destId="{C20842C8-2C41-574C-8110-0615BAC4091A}" srcOrd="6" destOrd="0" presId="urn:microsoft.com/office/officeart/2005/8/layout/process5"/>
    <dgm:cxn modelId="{C87BB77B-46C6-1D46-8E99-06446A982A66}" type="presParOf" srcId="{69F0CAC5-CCE0-B64C-9188-E4079D0FF64F}" destId="{4285C63F-8025-5D45-A925-DE226091B463}" srcOrd="7" destOrd="0" presId="urn:microsoft.com/office/officeart/2005/8/layout/process5"/>
    <dgm:cxn modelId="{E99282E3-6512-EF49-9D8F-BA449D03DAD0}" type="presParOf" srcId="{4285C63F-8025-5D45-A925-DE226091B463}" destId="{311777F6-4703-3649-A468-9531256FD3D9}" srcOrd="0" destOrd="0" presId="urn:microsoft.com/office/officeart/2005/8/layout/process5"/>
    <dgm:cxn modelId="{EA5130B1-CF17-B948-B913-BA1AD51FFD8D}" type="presParOf" srcId="{69F0CAC5-CCE0-B64C-9188-E4079D0FF64F}" destId="{C21A65AE-5F6C-F94B-B507-C690CE6A1BFF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4869C45-D8E7-4FC3-B56D-A39F221C4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xmlns="" id="{38D721F7-F5F7-4520-85B6-C8330240F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xmlns="" id="{6FE1DAE6-FB46-478C-9AD5-568DDECF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xmlns="" id="{F75963CE-8926-416B-B0F0-4B3CD30C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xmlns="" id="{B1B5C630-B170-44FE-953E-7A26A0AF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446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234690F-E0BF-45A6-81DC-B47365A2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512A7584-9851-491C-B6FC-A2B7525C4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xmlns="" id="{56E5DBBF-E9C1-4B1A-93D4-667F7AC4F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xmlns="" id="{5B423229-5D94-4B1F-9B82-B600A4BE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xmlns="" id="{A05E03F1-F756-4D3E-AA77-5C6416E3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673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48EF23FE-CEB2-4FDA-8BB5-DDE41B63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xmlns="" id="{63AB4541-446A-4B92-88F6-B6198AFC5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xmlns="" id="{D203783A-116B-451A-9157-27FDE939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xmlns="" id="{F2968068-C2F2-46A6-B8A9-5763FD06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xmlns="" id="{00D96998-9478-44E4-9BE6-469E3C3C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9195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D2E04163-5E83-4C4B-8A69-63F23B92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DF003D04-5146-495A-9814-402E06D2F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xmlns="" id="{D3BC5BEF-024B-4FA1-960E-1F4EFEEE1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A5988D27-D3BF-4C59-A673-828F360D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xmlns="" id="{931F2B86-0936-4D48-B0F2-17BF62142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xmlns="" id="{175289E1-00A8-41C2-8CD8-6A4D042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7830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F9FD42D6-ECF0-4709-965D-0B47B78B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xmlns="" id="{82B175E3-4868-4DF3-BDF9-8DABC4FA5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xmlns="" id="{13511E04-630C-497F-84CE-CFD9D5701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xmlns="" id="{C9E371DE-E628-465E-99AA-837939000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xmlns="" id="{8ECAC545-8C02-42CD-932A-10621BF02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xmlns="" id="{7FDC71B1-C9F8-43F0-BDC9-47EEC6DE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xmlns="" id="{B87DC687-D051-474E-A5F0-73153E9BD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xmlns="" id="{0E713DB5-58AE-4589-9F8E-4772A6CB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91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72293E2A-EA36-4B4A-AEE2-6F9B18B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xmlns="" id="{1732A532-B645-4B99-9F6D-5F3DDBDD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xmlns="" id="{A5243518-8157-4E05-B719-C03E623C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xmlns="" id="{5E57B813-42C4-4F14-9EC5-484B7588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969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xmlns="" id="{81890180-F2AD-49A6-AE10-928608BFA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xmlns="" id="{C44B65CB-3DE9-468F-9E0C-10761BCB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3FBEB487-0C11-4DC1-8CB5-DD761F1E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775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F81184B8-E073-4965-A136-1AA13BF1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833C488A-B646-4E85-87CD-7DF205519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xmlns="" id="{69E0356C-1B9F-4D7A-84E1-ECB71BAC3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6B7CCFC2-71D0-457C-88C5-8235FF5F1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xmlns="" id="{8CF765C7-0A54-42F9-ADA8-FBFBE99E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xmlns="" id="{BACBFE60-5163-4F34-8EE4-928E4517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752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729266E9-9936-4560-8BDF-083AE96C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xmlns="" id="{227D0EA0-07C8-4BEF-B742-7B61427CC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xmlns="" id="{1308CE3C-0EB9-4AA4-9FE5-1A163FB6B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14B4352B-C96D-43C3-892F-B2DC3052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xmlns="" id="{0AE8785D-04C0-4CB6-B97F-52C576D5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xmlns="" id="{7F267D0A-1AC9-4537-B588-33796F4A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8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CCD51069-51C8-481A-B22A-48CEAAE4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xmlns="" id="{76F3F502-B150-46FB-A6A4-52BF8CE98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xmlns="" id="{BAACE3D4-FC48-434F-8E7A-EACD1775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xmlns="" id="{B350C96E-24A7-4D84-A45E-F4E38C56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xmlns="" id="{0926A5EC-C0D9-43B9-BC09-FDFF6935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67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xmlns="" id="{0EF2ABE8-010E-4D1A-AACF-D5AF6B4E6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xmlns="" id="{61394B70-E6CE-4F56-8BC1-73218D844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xmlns="" id="{29C0F313-01D2-41C4-B4FC-8EDE0C45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xmlns="" id="{B3DB39F4-A532-4064-8FB6-1F10110E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xmlns="" id="{40D066EC-3DE0-4DE7-ACD1-055D12D0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05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 err="1" smtClean="0"/>
              <a:t>Drag</a:t>
            </a:r>
            <a:r>
              <a:rPr lang="tr-TR" dirty="0" smtClean="0"/>
              <a:t> </a:t>
            </a:r>
            <a:r>
              <a:rPr lang="tr-TR" dirty="0" err="1" smtClean="0"/>
              <a:t>picture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placeholder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icon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54A611C-1FC0-4443-869B-D8DA9532F550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C8DFD160-54EB-774E-987D-654D909EF5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xmlns="" id="{F36F7BB2-761C-41D2-A0B2-2418A82E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xmlns="" id="{23284BA4-A411-4966-91CC-4DDCCADDD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xmlns="" id="{C204DDF9-DAD1-4FA6-9DD4-33AE116AD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1722C52-D5A1-4EB7-9874-D1E5E5B87585}" type="datetimeFigureOut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7.10.2021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xmlns="" id="{C531DDA7-E9DB-43D6-91C2-D17789B10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xmlns="" id="{B8BA5808-9EC7-4292-BF71-94870EECE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A7A3711-49F0-482A-A6EF-4F6AC05AFC49}" type="slidenum">
              <a:rPr lang="tr-T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29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3P6knHMdSXs" TargetMode="External"/><Relationship Id="rId5" Type="http://schemas.openxmlformats.org/officeDocument/2006/relationships/hyperlink" Target="https://www.youtube.com/watch?v=wj-EE5t9fG8" TargetMode="External"/><Relationship Id="rId4" Type="http://schemas.openxmlformats.org/officeDocument/2006/relationships/hyperlink" Target="https://www.youtube.com/watch?v=gZWBreCs8j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care-in-europe.com/en/news/new-dutch-digital-pathology-advances.html" TargetMode="External"/><Relationship Id="rId2" Type="http://schemas.openxmlformats.org/officeDocument/2006/relationships/hyperlink" Target="https://apnews.com/16f4b47e83e8b007094abcd3857c15f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cal.sectra.com/product/sectra-digital-pathology-solution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2"/>
            <a:ext cx="9144000" cy="2336472"/>
          </a:xfrm>
        </p:spPr>
        <p:txBody>
          <a:bodyPr/>
          <a:lstStyle/>
          <a:p>
            <a:r>
              <a:rPr lang="en-US" sz="7200" dirty="0" err="1" smtClean="0">
                <a:latin typeface="Comic Sans MS"/>
                <a:cs typeface="Comic Sans MS"/>
              </a:rPr>
              <a:t>Geleceğin</a:t>
            </a:r>
            <a:r>
              <a:rPr lang="en-US" sz="7200" dirty="0" smtClean="0">
                <a:latin typeface="Comic Sans MS"/>
                <a:cs typeface="Comic Sans MS"/>
              </a:rPr>
              <a:t> </a:t>
            </a:r>
            <a:br>
              <a:rPr lang="en-US" sz="7200" dirty="0" smtClean="0">
                <a:latin typeface="Comic Sans MS"/>
                <a:cs typeface="Comic Sans MS"/>
              </a:rPr>
            </a:br>
            <a:r>
              <a:rPr lang="en-US" sz="7200" dirty="0" err="1" smtClean="0">
                <a:latin typeface="Comic Sans MS"/>
                <a:cs typeface="Comic Sans MS"/>
              </a:rPr>
              <a:t>Patoloji</a:t>
            </a:r>
            <a:r>
              <a:rPr lang="en-US" sz="7200" dirty="0" smtClean="0">
                <a:latin typeface="Comic Sans MS"/>
                <a:cs typeface="Comic Sans MS"/>
              </a:rPr>
              <a:t> </a:t>
            </a:r>
            <a:r>
              <a:rPr lang="en-US" sz="7200" dirty="0" err="1" smtClean="0">
                <a:latin typeface="Comic Sans MS"/>
                <a:cs typeface="Comic Sans MS"/>
              </a:rPr>
              <a:t>Laboratuvarı</a:t>
            </a:r>
            <a:endParaRPr lang="en-US" sz="7200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335" y="3015400"/>
            <a:ext cx="2841330" cy="378843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5400"/>
            <a:ext cx="9144000" cy="12192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90"/>
                </a:solidFill>
                <a:latin typeface="Comic Sans MS"/>
                <a:cs typeface="Comic Sans MS"/>
              </a:rPr>
              <a:t>Dr. </a:t>
            </a:r>
            <a:r>
              <a:rPr lang="en-US" sz="3200" b="1" dirty="0" err="1" smtClean="0">
                <a:solidFill>
                  <a:srgbClr val="000090"/>
                </a:solidFill>
                <a:latin typeface="Comic Sans MS"/>
                <a:cs typeface="Comic Sans MS"/>
              </a:rPr>
              <a:t>İlknur</a:t>
            </a:r>
            <a:r>
              <a:rPr lang="en-US" sz="3200" b="1" dirty="0" smtClean="0">
                <a:solidFill>
                  <a:srgbClr val="000090"/>
                </a:solidFill>
                <a:latin typeface="Comic Sans MS"/>
                <a:cs typeface="Comic Sans MS"/>
              </a:rPr>
              <a:t> TÜRKMEN</a:t>
            </a:r>
          </a:p>
          <a:p>
            <a:r>
              <a:rPr lang="en-US" sz="1800" b="1" dirty="0" smtClean="0">
                <a:solidFill>
                  <a:srgbClr val="000090"/>
                </a:solidFill>
                <a:latin typeface="Comic Sans MS"/>
                <a:cs typeface="Comic Sans MS"/>
              </a:rPr>
              <a:t>10 </a:t>
            </a:r>
            <a:r>
              <a:rPr lang="en-US" sz="1800" b="1" dirty="0" err="1" smtClean="0">
                <a:solidFill>
                  <a:srgbClr val="000090"/>
                </a:solidFill>
                <a:latin typeface="Comic Sans MS"/>
                <a:cs typeface="Comic Sans MS"/>
              </a:rPr>
              <a:t>Şubat</a:t>
            </a:r>
            <a:r>
              <a:rPr lang="en-US" sz="1800" b="1" dirty="0" smtClean="0">
                <a:solidFill>
                  <a:srgbClr val="000090"/>
                </a:solidFill>
                <a:latin typeface="Comic Sans MS"/>
                <a:cs typeface="Comic Sans MS"/>
              </a:rPr>
              <a:t> 2020</a:t>
            </a:r>
            <a:endParaRPr lang="en-US" sz="1800" b="1" dirty="0">
              <a:solidFill>
                <a:srgbClr val="000090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2977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MEKAN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6125"/>
            <a:ext cx="8229600" cy="411003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MİNİMUM 350-(400) m2</a:t>
            </a:r>
          </a:p>
          <a:p>
            <a:endParaRPr lang="en-US" sz="2800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Doktor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odaları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tek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kişilik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olmalı</a:t>
            </a:r>
            <a:endParaRPr lang="en-US" sz="2800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Doktor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odaları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izole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ancak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lab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ile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içiçe</a:t>
            </a:r>
            <a:r>
              <a:rPr lang="en-US" sz="28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olmalı</a:t>
            </a:r>
            <a:endParaRPr lang="en-US" sz="2800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endParaRPr lang="en-US" sz="28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209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1540" y="798538"/>
            <a:ext cx="2759490" cy="1339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/>
          <p:cNvSpPr/>
          <p:nvPr/>
        </p:nvSpPr>
        <p:spPr>
          <a:xfrm>
            <a:off x="-56994" y="0"/>
            <a:ext cx="2764944" cy="84482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707950" y="0"/>
            <a:ext cx="2892330" cy="1568815"/>
          </a:xfrm>
          <a:prstGeom prst="frame">
            <a:avLst>
              <a:gd name="adj1" fmla="val 73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8887" y="2138240"/>
            <a:ext cx="1007142" cy="4662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2289" y="121610"/>
            <a:ext cx="102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Sitoloji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25m2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5389" y="195658"/>
            <a:ext cx="1367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KESİT BOYA</a:t>
            </a:r>
          </a:p>
          <a:p>
            <a:r>
              <a:rPr lang="en-US" dirty="0" smtClean="0"/>
              <a:t>FROZEN</a:t>
            </a:r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25 m2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2707950" y="1568815"/>
            <a:ext cx="3551998" cy="93427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8589" y="1586332"/>
            <a:ext cx="15763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Histokimya</a:t>
            </a:r>
            <a:r>
              <a:rPr lang="en-US" sz="1600" dirty="0" smtClean="0"/>
              <a:t>, İHK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20m2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-51540" y="2856085"/>
            <a:ext cx="1103449" cy="63810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-51540" y="2174016"/>
            <a:ext cx="1103449" cy="63810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-60334" y="3547851"/>
            <a:ext cx="1103449" cy="1335699"/>
          </a:xfrm>
          <a:prstGeom prst="frame">
            <a:avLst>
              <a:gd name="adj1" fmla="val 108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-56995" y="5580234"/>
            <a:ext cx="1103449" cy="58350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-60334" y="4937214"/>
            <a:ext cx="1103449" cy="58350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-44550" y="6235312"/>
            <a:ext cx="1096459" cy="58350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63771" y="2503086"/>
            <a:ext cx="4196177" cy="5942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ame 18"/>
          <p:cNvSpPr/>
          <p:nvPr/>
        </p:nvSpPr>
        <p:spPr>
          <a:xfrm>
            <a:off x="5453250" y="7513"/>
            <a:ext cx="3690749" cy="1603062"/>
          </a:xfrm>
          <a:prstGeom prst="frame">
            <a:avLst>
              <a:gd name="adj1" fmla="val 91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7842" y="564149"/>
            <a:ext cx="157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MAKROSKOPİ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40m2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6259950" y="1551369"/>
            <a:ext cx="2884049" cy="1572866"/>
          </a:xfrm>
          <a:prstGeom prst="frame">
            <a:avLst>
              <a:gd name="adj1" fmla="val 60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8792" y="2107420"/>
            <a:ext cx="242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DEPO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Mevcut</a:t>
            </a:r>
            <a:r>
              <a:rPr lang="en-US" b="1" dirty="0" smtClean="0">
                <a:solidFill>
                  <a:srgbClr val="FF0000"/>
                </a:solidFill>
              </a:rPr>
              <a:t> 30 m2(7yıl)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Frame 22"/>
          <p:cNvSpPr/>
          <p:nvPr/>
        </p:nvSpPr>
        <p:spPr>
          <a:xfrm>
            <a:off x="5811948" y="5151977"/>
            <a:ext cx="3332051" cy="1648952"/>
          </a:xfrm>
          <a:prstGeom prst="frame">
            <a:avLst>
              <a:gd name="adj1" fmla="val 52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55229" y="5853856"/>
            <a:ext cx="186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ARŞİV</a:t>
            </a:r>
            <a:endParaRPr lang="en-US" dirty="0"/>
          </a:p>
        </p:txBody>
      </p:sp>
      <p:sp>
        <p:nvSpPr>
          <p:cNvPr id="25" name="Frame 24"/>
          <p:cNvSpPr/>
          <p:nvPr/>
        </p:nvSpPr>
        <p:spPr>
          <a:xfrm>
            <a:off x="4543798" y="5169865"/>
            <a:ext cx="1268150" cy="1636077"/>
          </a:xfrm>
          <a:prstGeom prst="frame">
            <a:avLst>
              <a:gd name="adj1" fmla="val 59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37178" y="5788271"/>
            <a:ext cx="107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MUTFAK</a:t>
            </a:r>
            <a:endParaRPr lang="en-US" dirty="0"/>
          </a:p>
        </p:txBody>
      </p:sp>
      <p:sp>
        <p:nvSpPr>
          <p:cNvPr id="27" name="Frame 26"/>
          <p:cNvSpPr/>
          <p:nvPr/>
        </p:nvSpPr>
        <p:spPr>
          <a:xfrm>
            <a:off x="2105874" y="5128018"/>
            <a:ext cx="2539070" cy="1677924"/>
          </a:xfrm>
          <a:prstGeom prst="frame">
            <a:avLst>
              <a:gd name="adj1" fmla="val 75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73326" y="5615076"/>
            <a:ext cx="1594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TOPLANTI</a:t>
            </a:r>
          </a:p>
          <a:p>
            <a:r>
              <a:rPr lang="en-US" dirty="0" smtClean="0"/>
              <a:t>KÜTÜPHANE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40m2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Frame 28"/>
          <p:cNvSpPr/>
          <p:nvPr/>
        </p:nvSpPr>
        <p:spPr>
          <a:xfrm>
            <a:off x="5811949" y="3097334"/>
            <a:ext cx="3332052" cy="2054643"/>
          </a:xfrm>
          <a:prstGeom prst="frame">
            <a:avLst>
              <a:gd name="adj1" fmla="val 43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55229" y="3876442"/>
            <a:ext cx="186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MOLEKÜLER PATOLOJİ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50m2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Frame 30"/>
          <p:cNvSpPr/>
          <p:nvPr/>
        </p:nvSpPr>
        <p:spPr>
          <a:xfrm>
            <a:off x="2063771" y="3097334"/>
            <a:ext cx="2077600" cy="1319964"/>
          </a:xfrm>
          <a:prstGeom prst="frame">
            <a:avLst>
              <a:gd name="adj1" fmla="val 79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65587" y="3429531"/>
            <a:ext cx="139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DİJİTAL PATOLOJİ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02492" y="1203535"/>
            <a:ext cx="1645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SEKRETERLİK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086029" y="4417298"/>
            <a:ext cx="3725919" cy="7346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ame 34"/>
          <p:cNvSpPr/>
          <p:nvPr/>
        </p:nvSpPr>
        <p:spPr>
          <a:xfrm>
            <a:off x="4042141" y="3097334"/>
            <a:ext cx="1769807" cy="1319964"/>
          </a:xfrm>
          <a:prstGeom prst="frame">
            <a:avLst>
              <a:gd name="adj1" fmla="val 64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00254" y="3601515"/>
            <a:ext cx="130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DİNLENME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02492" y="2330800"/>
            <a:ext cx="56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02492" y="3006535"/>
            <a:ext cx="56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02492" y="4047966"/>
            <a:ext cx="56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68995" y="5669190"/>
            <a:ext cx="56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41011" y="6281921"/>
            <a:ext cx="56658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DR/LAB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94669" y="5074639"/>
            <a:ext cx="56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063771" y="2107420"/>
            <a:ext cx="644179" cy="3956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5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xmlns="" id="{DA41DA1B-C25D-4F17-9053-448CECD494BB}"/>
              </a:ext>
            </a:extLst>
          </p:cNvPr>
          <p:cNvSpPr/>
          <p:nvPr/>
        </p:nvSpPr>
        <p:spPr>
          <a:xfrm>
            <a:off x="178596" y="247653"/>
            <a:ext cx="1342136" cy="63341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  <a:p>
            <a:pPr algn="ctr" defTabSz="914400"/>
            <a:r>
              <a:rPr lang="tr-TR" sz="1200" b="1" dirty="0">
                <a:solidFill>
                  <a:prstClr val="black"/>
                </a:solidFill>
                <a:latin typeface="Calibri"/>
              </a:rPr>
              <a:t>SEKRETERLİK &amp; NUMUNE KABUL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xmlns="" id="{7608F188-F895-4BF6-A9D0-3219AD5B9D04}"/>
              </a:ext>
            </a:extLst>
          </p:cNvPr>
          <p:cNvSpPr/>
          <p:nvPr/>
        </p:nvSpPr>
        <p:spPr>
          <a:xfrm>
            <a:off x="208959" y="257178"/>
            <a:ext cx="1819604" cy="28432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tr-TR" sz="1200" b="1" dirty="0">
                <a:solidFill>
                  <a:prstClr val="white"/>
                </a:solidFill>
                <a:latin typeface="Calibri"/>
              </a:rPr>
              <a:t>TOPLANTI ODASI</a:t>
            </a:r>
          </a:p>
          <a:p>
            <a:pPr algn="ctr" defTabSz="914400"/>
            <a:r>
              <a:rPr lang="tr-TR" sz="12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Mevcut: 40 m</a:t>
            </a:r>
            <a:r>
              <a:rPr lang="tr-TR" sz="12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</a:p>
          <a:p>
            <a:pPr algn="ctr" defTabSz="914400"/>
            <a:r>
              <a:rPr lang="tr-TR" sz="12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Planlanan: 40 m</a:t>
            </a:r>
            <a:r>
              <a:rPr lang="tr-TR" sz="12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</a:p>
          <a:p>
            <a:pPr algn="ctr" defTabSz="914400"/>
            <a:endParaRPr lang="tr-TR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xmlns="" id="{21ACCD18-2929-4566-B592-B3340903DCDC}"/>
              </a:ext>
            </a:extLst>
          </p:cNvPr>
          <p:cNvSpPr/>
          <p:nvPr/>
        </p:nvSpPr>
        <p:spPr>
          <a:xfrm>
            <a:off x="1520731" y="3095628"/>
            <a:ext cx="5640878" cy="485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tr-TR" sz="1200" dirty="0">
                <a:solidFill>
                  <a:prstClr val="black"/>
                </a:solidFill>
                <a:latin typeface="Calibri"/>
              </a:rPr>
              <a:t>koridor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xmlns="" id="{CE478A99-CF0A-42E0-90BB-15CEE1A3D2E2}"/>
              </a:ext>
            </a:extLst>
          </p:cNvPr>
          <p:cNvSpPr/>
          <p:nvPr/>
        </p:nvSpPr>
        <p:spPr>
          <a:xfrm>
            <a:off x="7161609" y="242890"/>
            <a:ext cx="1807368" cy="63341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tr-TR" sz="1200" b="1" dirty="0">
                <a:solidFill>
                  <a:prstClr val="white"/>
                </a:solidFill>
                <a:latin typeface="Calibri"/>
              </a:rPr>
              <a:t>DOKTOR ODALARI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xmlns="" id="{7B6BFE1E-B919-489F-BAB9-2C07D85C6A41}"/>
              </a:ext>
            </a:extLst>
          </p:cNvPr>
          <p:cNvSpPr/>
          <p:nvPr/>
        </p:nvSpPr>
        <p:spPr>
          <a:xfrm>
            <a:off x="1530553" y="3590928"/>
            <a:ext cx="1142106" cy="299561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tr-TR" sz="1200" b="1" dirty="0">
                <a:solidFill>
                  <a:prstClr val="white"/>
                </a:solidFill>
                <a:latin typeface="Calibri"/>
              </a:rPr>
              <a:t>DİJİTAL PATOLOJİ</a:t>
            </a:r>
          </a:p>
          <a:p>
            <a:pPr algn="ctr" defTabSz="914400"/>
            <a:r>
              <a:rPr lang="tr-TR" sz="12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30 m</a:t>
            </a:r>
            <a:r>
              <a:rPr lang="tr-TR" sz="12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  <a:endParaRPr lang="tr-TR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xmlns="" id="{C6DA7698-D89F-43E6-AABD-EA561CD3DAC5}"/>
              </a:ext>
            </a:extLst>
          </p:cNvPr>
          <p:cNvSpPr/>
          <p:nvPr/>
        </p:nvSpPr>
        <p:spPr>
          <a:xfrm>
            <a:off x="4551913" y="3590928"/>
            <a:ext cx="806794" cy="2995611"/>
          </a:xfrm>
          <a:prstGeom prst="rect">
            <a:avLst/>
          </a:prstGeom>
          <a:solidFill>
            <a:srgbClr val="F97FD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tr-TR" sz="1200" b="1" dirty="0">
                <a:solidFill>
                  <a:prstClr val="white"/>
                </a:solidFill>
                <a:latin typeface="Calibri"/>
              </a:rPr>
              <a:t>SİTOLOJİ</a:t>
            </a:r>
          </a:p>
          <a:p>
            <a:pPr algn="ctr" defTabSz="914400"/>
            <a:r>
              <a:rPr lang="tr-TR" sz="11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Mevcut: 25 m</a:t>
            </a:r>
            <a:r>
              <a:rPr lang="tr-TR" sz="11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</a:p>
          <a:p>
            <a:pPr algn="ctr" defTabSz="914400"/>
            <a:r>
              <a:rPr lang="tr-TR" sz="11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Planlanan: 30 m</a:t>
            </a:r>
            <a:r>
              <a:rPr lang="tr-TR" sz="11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</a:p>
          <a:p>
            <a:pPr algn="ctr" defTabSz="914400"/>
            <a:endParaRPr lang="tr-TR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xmlns="" id="{ACC6BA81-1CDD-427C-B936-9EED04CEE79B}"/>
              </a:ext>
            </a:extLst>
          </p:cNvPr>
          <p:cNvSpPr/>
          <p:nvPr/>
        </p:nvSpPr>
        <p:spPr>
          <a:xfrm>
            <a:off x="2682482" y="3581405"/>
            <a:ext cx="1855145" cy="29956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400"/>
            <a:r>
              <a:rPr lang="tr-TR" sz="1200" b="1" dirty="0">
                <a:solidFill>
                  <a:prstClr val="white"/>
                </a:solidFill>
                <a:latin typeface="Calibri"/>
              </a:rPr>
              <a:t>   MAKROSKOBİ</a:t>
            </a:r>
          </a:p>
          <a:p>
            <a:pPr algn="r" defTabSz="914400"/>
            <a:r>
              <a:rPr lang="tr-TR" sz="12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    </a:t>
            </a:r>
            <a:r>
              <a:rPr lang="tr-TR" sz="11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Mevcut: 20 m</a:t>
            </a:r>
            <a:r>
              <a:rPr lang="tr-TR" sz="11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</a:p>
          <a:p>
            <a:pPr algn="r" defTabSz="914400"/>
            <a:r>
              <a:rPr lang="tr-TR" sz="11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            </a:t>
            </a:r>
            <a:r>
              <a:rPr lang="tr-TR" sz="11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Planlanan: 70 m</a:t>
            </a:r>
            <a:r>
              <a:rPr lang="tr-TR" sz="11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                              </a:t>
            </a:r>
            <a:r>
              <a:rPr lang="tr-TR" sz="11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(Mevcutta olmayan </a:t>
            </a:r>
            <a:r>
              <a:rPr lang="tr-TR" sz="1100" b="1" dirty="0" err="1">
                <a:solidFill>
                  <a:srgbClr val="E7E6E6">
                    <a:lumMod val="10000"/>
                  </a:srgbClr>
                </a:solidFill>
                <a:latin typeface="Calibri"/>
              </a:rPr>
              <a:t>frozen</a:t>
            </a:r>
            <a:r>
              <a:rPr lang="tr-TR" sz="11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 ve malzeme depo da bu alana eklenecek)</a:t>
            </a:r>
            <a:endParaRPr lang="tr-TR" sz="1100" b="1" baseline="30000" dirty="0">
              <a:solidFill>
                <a:srgbClr val="E7E6E6">
                  <a:lumMod val="10000"/>
                </a:srgbClr>
              </a:solidFill>
              <a:latin typeface="Calibri"/>
            </a:endParaRPr>
          </a:p>
          <a:p>
            <a:pPr algn="ctr" defTabSz="914400"/>
            <a:endParaRPr lang="tr-TR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xmlns="" id="{20A2C8A4-18A6-41F2-B86E-BD213D8E54A6}"/>
              </a:ext>
            </a:extLst>
          </p:cNvPr>
          <p:cNvSpPr/>
          <p:nvPr/>
        </p:nvSpPr>
        <p:spPr>
          <a:xfrm>
            <a:off x="5365402" y="3581403"/>
            <a:ext cx="1786387" cy="299561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tr-TR" sz="1200" b="1" dirty="0">
                <a:solidFill>
                  <a:prstClr val="white"/>
                </a:solidFill>
                <a:latin typeface="Calibri"/>
              </a:rPr>
              <a:t>ARŞİV</a:t>
            </a:r>
            <a:r>
              <a:rPr lang="tr-TR" sz="1200" dirty="0">
                <a:solidFill>
                  <a:prstClr val="white"/>
                </a:solidFill>
                <a:latin typeface="Calibri"/>
              </a:rPr>
              <a:t>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xmlns="" id="{D5F1608A-7274-4559-A4C2-192F06B98284}"/>
              </a:ext>
            </a:extLst>
          </p:cNvPr>
          <p:cNvSpPr/>
          <p:nvPr/>
        </p:nvSpPr>
        <p:spPr>
          <a:xfrm>
            <a:off x="2057671" y="259203"/>
            <a:ext cx="2766415" cy="28432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tr-TR" sz="1200" b="1" dirty="0">
                <a:solidFill>
                  <a:prstClr val="white"/>
                </a:solidFill>
                <a:latin typeface="Calibri"/>
              </a:rPr>
              <a:t>RUTİN &amp; ÖZEL BOYA</a:t>
            </a:r>
          </a:p>
          <a:p>
            <a:pPr algn="ctr" defTabSz="914400"/>
            <a:r>
              <a:rPr lang="tr-TR" sz="12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Mevcut: 40 m</a:t>
            </a:r>
            <a:r>
              <a:rPr lang="tr-TR" sz="12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</a:p>
          <a:p>
            <a:pPr algn="ctr" defTabSz="914400"/>
            <a:r>
              <a:rPr lang="tr-TR" sz="120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Planlanan: 70 m</a:t>
            </a:r>
            <a:r>
              <a:rPr lang="tr-TR" sz="120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</a:p>
          <a:p>
            <a:pPr algn="ctr" defTabSz="914400"/>
            <a:endParaRPr lang="tr-TR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xmlns="" id="{4C0B9B97-6CE6-4019-95E8-49DC9B8E4228}"/>
              </a:ext>
            </a:extLst>
          </p:cNvPr>
          <p:cNvSpPr/>
          <p:nvPr/>
        </p:nvSpPr>
        <p:spPr>
          <a:xfrm>
            <a:off x="4816670" y="252415"/>
            <a:ext cx="784031" cy="28432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tr-TR" sz="1050" b="1" dirty="0">
                <a:solidFill>
                  <a:prstClr val="white"/>
                </a:solidFill>
                <a:latin typeface="Calibri"/>
              </a:rPr>
              <a:t>DİNLENME ODASI</a:t>
            </a:r>
          </a:p>
          <a:p>
            <a:pPr algn="ctr" defTabSz="914400"/>
            <a:r>
              <a:rPr lang="tr-TR" sz="105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20 m</a:t>
            </a:r>
            <a:r>
              <a:rPr lang="tr-TR" sz="105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  <a:endParaRPr lang="tr-TR" sz="105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xmlns="" id="{9849A7C8-5F0F-4DE0-9878-990568CC8CEF}"/>
              </a:ext>
            </a:extLst>
          </p:cNvPr>
          <p:cNvSpPr/>
          <p:nvPr/>
        </p:nvSpPr>
        <p:spPr>
          <a:xfrm>
            <a:off x="5616336" y="252415"/>
            <a:ext cx="647845" cy="2843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tr-TR" sz="1050" b="1" dirty="0">
                <a:solidFill>
                  <a:prstClr val="white"/>
                </a:solidFill>
                <a:latin typeface="Calibri"/>
              </a:rPr>
              <a:t>MUTFAK</a:t>
            </a:r>
          </a:p>
          <a:p>
            <a:pPr algn="ctr" defTabSz="914400"/>
            <a:r>
              <a:rPr lang="tr-TR" sz="1050" b="1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15 m</a:t>
            </a:r>
            <a:r>
              <a:rPr lang="tr-TR" sz="1050" b="1" baseline="30000" dirty="0">
                <a:solidFill>
                  <a:srgbClr val="E7E6E6">
                    <a:lumMod val="10000"/>
                  </a:srgbClr>
                </a:solidFill>
                <a:latin typeface="Calibri"/>
              </a:rPr>
              <a:t>2</a:t>
            </a:r>
            <a:endParaRPr lang="tr-TR" sz="105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xmlns="" id="{DA15249C-2438-4D88-8B8B-B6BDCDAA0181}"/>
              </a:ext>
            </a:extLst>
          </p:cNvPr>
          <p:cNvSpPr/>
          <p:nvPr/>
        </p:nvSpPr>
        <p:spPr>
          <a:xfrm>
            <a:off x="6281374" y="252415"/>
            <a:ext cx="862376" cy="284321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tr-TR" sz="1100" b="1" dirty="0">
                <a:solidFill>
                  <a:prstClr val="white"/>
                </a:solidFill>
                <a:latin typeface="Calibri"/>
              </a:rPr>
              <a:t>RAPORTÖR</a:t>
            </a:r>
          </a:p>
          <a:p>
            <a:pPr algn="ctr" defTabSz="914400"/>
            <a:r>
              <a:rPr lang="tr-TR" sz="1100" b="1" dirty="0">
                <a:solidFill>
                  <a:prstClr val="white"/>
                </a:solidFill>
                <a:latin typeface="Calibri"/>
              </a:rPr>
              <a:t>20 m</a:t>
            </a:r>
            <a:r>
              <a:rPr lang="tr-TR" sz="1100" b="1" baseline="30000" dirty="0">
                <a:solidFill>
                  <a:prstClr val="white"/>
                </a:solidFill>
                <a:latin typeface="Calibri"/>
              </a:rPr>
              <a:t>2</a:t>
            </a:r>
            <a:endParaRPr lang="tr-TR" sz="11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xmlns="" id="{7611EF69-6C37-4160-B737-6DD5EFEFC089}"/>
              </a:ext>
            </a:extLst>
          </p:cNvPr>
          <p:cNvSpPr/>
          <p:nvPr/>
        </p:nvSpPr>
        <p:spPr>
          <a:xfrm>
            <a:off x="2746958" y="3683795"/>
            <a:ext cx="204477" cy="280987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xmlns="" id="{F46DA478-4B04-4E6E-849A-B8CED2E01461}"/>
              </a:ext>
            </a:extLst>
          </p:cNvPr>
          <p:cNvSpPr txBox="1"/>
          <p:nvPr/>
        </p:nvSpPr>
        <p:spPr>
          <a:xfrm rot="16200000">
            <a:off x="1678367" y="4824623"/>
            <a:ext cx="2344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r-TR" sz="1200" dirty="0" err="1">
                <a:solidFill>
                  <a:prstClr val="black"/>
                </a:solidFill>
                <a:latin typeface="Calibri"/>
              </a:rPr>
              <a:t>Makroskobi</a:t>
            </a:r>
            <a:r>
              <a:rPr lang="tr-TR" sz="1200" dirty="0">
                <a:solidFill>
                  <a:prstClr val="black"/>
                </a:solidFill>
                <a:latin typeface="Calibri"/>
              </a:rPr>
              <a:t> Depo</a:t>
            </a: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xmlns="" id="{6876DDF3-0032-44CC-9F3C-141133934941}"/>
              </a:ext>
            </a:extLst>
          </p:cNvPr>
          <p:cNvSpPr/>
          <p:nvPr/>
        </p:nvSpPr>
        <p:spPr>
          <a:xfrm>
            <a:off x="2086244" y="271466"/>
            <a:ext cx="378618" cy="2809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tr-TR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xmlns="" id="{0C2D9910-CEA4-41E2-BE2D-AFFA000AA446}"/>
              </a:ext>
            </a:extLst>
          </p:cNvPr>
          <p:cNvSpPr txBox="1"/>
          <p:nvPr/>
        </p:nvSpPr>
        <p:spPr>
          <a:xfrm rot="16200000">
            <a:off x="1023879" y="1540874"/>
            <a:ext cx="248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r-TR" sz="1200" dirty="0" err="1">
                <a:solidFill>
                  <a:prstClr val="black"/>
                </a:solidFill>
                <a:latin typeface="Calibri"/>
              </a:rPr>
              <a:t>Kimyasal,Malzeme</a:t>
            </a:r>
            <a:r>
              <a:rPr lang="tr-TR" sz="1200" dirty="0">
                <a:solidFill>
                  <a:prstClr val="black"/>
                </a:solidFill>
                <a:latin typeface="Calibri"/>
              </a:rPr>
              <a:t> Depo</a:t>
            </a:r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xmlns="" id="{551963D8-29FB-41C0-A1A6-7F0F0ECE6BE2}"/>
              </a:ext>
            </a:extLst>
          </p:cNvPr>
          <p:cNvSpPr/>
          <p:nvPr/>
        </p:nvSpPr>
        <p:spPr>
          <a:xfrm>
            <a:off x="175024" y="3429000"/>
            <a:ext cx="152427" cy="9810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tr-TR" sz="1200" dirty="0">
                <a:solidFill>
                  <a:prstClr val="black"/>
                </a:solidFill>
                <a:latin typeface="Calibri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05677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87501956"/>
              </p:ext>
            </p:extLst>
          </p:nvPr>
        </p:nvGraphicFramePr>
        <p:xfrm>
          <a:off x="344909" y="95568"/>
          <a:ext cx="8827180" cy="676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1468" y="1251186"/>
            <a:ext cx="5726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 err="1" smtClean="0"/>
              <a:t>Cihazlar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var</a:t>
            </a:r>
            <a:endParaRPr lang="en-US" sz="1400" b="1" dirty="0" smtClean="0"/>
          </a:p>
          <a:p>
            <a:pPr marL="285750" indent="-285750">
              <a:buFont typeface="Arial"/>
              <a:buChar char="•"/>
            </a:pPr>
            <a:r>
              <a:rPr lang="en-US" sz="1400" b="1" dirty="0" err="1" smtClean="0"/>
              <a:t>Tarama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cihazı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için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kapalı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bir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alan</a:t>
            </a:r>
            <a:r>
              <a:rPr lang="en-US" sz="1400" b="1" dirty="0" smtClean="0"/>
              <a:t>.. </a:t>
            </a:r>
            <a:r>
              <a:rPr lang="en-US" sz="1400" b="1" dirty="0" err="1" smtClean="0"/>
              <a:t>Toz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nedenli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sorun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yaşadık</a:t>
            </a:r>
            <a:r>
              <a:rPr lang="en-US" sz="1400" b="1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400" b="1" dirty="0" err="1" smtClean="0"/>
              <a:t>Havalandırma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atık</a:t>
            </a:r>
            <a:endParaRPr lang="en-US" sz="1400" b="1" dirty="0" smtClean="0"/>
          </a:p>
          <a:p>
            <a:pPr marL="285750" indent="-285750">
              <a:buFont typeface="Arial"/>
              <a:buChar char="•"/>
            </a:pPr>
            <a:r>
              <a:rPr lang="en-US" sz="1400" b="1" dirty="0" err="1" smtClean="0"/>
              <a:t>Temiz</a:t>
            </a:r>
            <a:r>
              <a:rPr lang="en-US" sz="1400" b="1" dirty="0" smtClean="0"/>
              <a:t> lavabo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47764" y="4798051"/>
            <a:ext cx="228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Lamlar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bilgisayara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aktarılıyor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53774" y="173968"/>
            <a:ext cx="4938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sz="1600" b="1" dirty="0" smtClean="0"/>
              <a:t>KAYIT KABUL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 smtClean="0"/>
              <a:t>Kamera</a:t>
            </a:r>
            <a:r>
              <a:rPr lang="en-US" sz="1600" b="1" dirty="0" smtClean="0"/>
              <a:t> </a:t>
            </a:r>
            <a:r>
              <a:rPr lang="en-US" sz="1600" b="1" dirty="0" err="1"/>
              <a:t>olmalı</a:t>
            </a:r>
            <a:endParaRPr lang="en-US" sz="1600" b="1" dirty="0"/>
          </a:p>
          <a:p>
            <a:pPr marL="285750" lvl="0" indent="-285750">
              <a:buFont typeface="Arial"/>
              <a:buChar char="•"/>
            </a:pPr>
            <a:r>
              <a:rPr lang="en-US" sz="1600" b="1" dirty="0" err="1"/>
              <a:t>İçeri</a:t>
            </a:r>
            <a:r>
              <a:rPr lang="en-US" sz="1600" b="1" dirty="0"/>
              <a:t> </a:t>
            </a:r>
            <a:r>
              <a:rPr lang="en-US" sz="1600" b="1" dirty="0" err="1"/>
              <a:t>ile</a:t>
            </a:r>
            <a:r>
              <a:rPr lang="en-US" sz="1600" b="1" dirty="0"/>
              <a:t> </a:t>
            </a:r>
            <a:r>
              <a:rPr lang="en-US" sz="1600" b="1" dirty="0" err="1"/>
              <a:t>bağlantılı</a:t>
            </a:r>
            <a:r>
              <a:rPr lang="en-US" sz="1600" b="1" dirty="0"/>
              <a:t>, </a:t>
            </a:r>
            <a:r>
              <a:rPr lang="en-US" sz="1600" b="1" dirty="0" err="1"/>
              <a:t>ancak</a:t>
            </a:r>
            <a:r>
              <a:rPr lang="en-US" sz="1600" b="1" dirty="0"/>
              <a:t> </a:t>
            </a:r>
            <a:r>
              <a:rPr lang="en-US" sz="1600" b="1" dirty="0" err="1"/>
              <a:t>izole</a:t>
            </a:r>
            <a:r>
              <a:rPr lang="en-US" sz="1600" b="1" dirty="0"/>
              <a:t> </a:t>
            </a:r>
            <a:r>
              <a:rPr lang="en-US" sz="1600" b="1" dirty="0" err="1"/>
              <a:t>alan</a:t>
            </a:r>
            <a:r>
              <a:rPr lang="en-US" sz="1600" b="1" dirty="0"/>
              <a:t> </a:t>
            </a:r>
            <a:r>
              <a:rPr lang="en-US" sz="1600" b="1" dirty="0" err="1"/>
              <a:t>olmalı</a:t>
            </a:r>
            <a:endParaRPr lang="en-US" sz="1600" b="1" dirty="0"/>
          </a:p>
          <a:p>
            <a:pPr marL="285750" lvl="0" indent="-285750">
              <a:buFont typeface="Arial"/>
              <a:buChar char="•"/>
            </a:pPr>
            <a:endParaRPr lang="en-US" sz="16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051580" y="6083805"/>
            <a:ext cx="2085776" cy="5958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DOKTOR TESLİMATI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3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621422"/>
              </p:ext>
            </p:extLst>
          </p:nvPr>
        </p:nvGraphicFramePr>
        <p:xfrm>
          <a:off x="472878" y="98868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Bent-Up Arrow 5"/>
          <p:cNvSpPr/>
          <p:nvPr/>
        </p:nvSpPr>
        <p:spPr>
          <a:xfrm rot="5400000">
            <a:off x="1943992" y="2367785"/>
            <a:ext cx="972094" cy="2006741"/>
          </a:xfrm>
          <a:prstGeom prst="bent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68191" y="2885108"/>
            <a:ext cx="1834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Sürekli</a:t>
            </a:r>
            <a:r>
              <a:rPr lang="en-US" dirty="0" smtClean="0"/>
              <a:t> </a:t>
            </a:r>
            <a:r>
              <a:rPr lang="en-US" dirty="0" err="1" smtClean="0"/>
              <a:t>büyüyor</a:t>
            </a:r>
            <a:endParaRPr lang="en-US" dirty="0" smtClean="0"/>
          </a:p>
          <a:p>
            <a:r>
              <a:rPr lang="en-US" dirty="0" err="1" smtClean="0"/>
              <a:t>Ayrı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alan</a:t>
            </a:r>
            <a:r>
              <a:rPr lang="en-US" dirty="0" smtClean="0"/>
              <a:t>???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69011" y="4374694"/>
            <a:ext cx="3104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Bilgisayar</a:t>
            </a:r>
            <a:r>
              <a:rPr lang="en-US" dirty="0" smtClean="0"/>
              <a:t> </a:t>
            </a:r>
            <a:r>
              <a:rPr lang="en-US" dirty="0" err="1" smtClean="0"/>
              <a:t>sitemi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Hastane</a:t>
            </a:r>
            <a:r>
              <a:rPr lang="en-US" dirty="0" smtClean="0"/>
              <a:t> </a:t>
            </a:r>
            <a:r>
              <a:rPr lang="en-US" dirty="0" err="1" smtClean="0"/>
              <a:t>erişim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Radyoloji</a:t>
            </a:r>
            <a:r>
              <a:rPr lang="en-US" dirty="0" smtClean="0"/>
              <a:t> </a:t>
            </a:r>
            <a:r>
              <a:rPr lang="en-US" dirty="0" err="1" smtClean="0"/>
              <a:t>ekranı</a:t>
            </a:r>
            <a:r>
              <a:rPr lang="en-US" dirty="0" smtClean="0"/>
              <a:t>, </a:t>
            </a:r>
            <a:r>
              <a:rPr lang="en-US" dirty="0" err="1" smtClean="0"/>
              <a:t>ulaşımı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0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4250"/>
          </a:xfrm>
        </p:spPr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LAB EKİBİ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B523B4"/>
                </a:solidFill>
                <a:latin typeface="Comic Sans MS"/>
                <a:cs typeface="Comic Sans MS"/>
              </a:rPr>
              <a:t>HER HEKİME BİR TEKNİSYEN</a:t>
            </a:r>
          </a:p>
          <a:p>
            <a:r>
              <a:rPr lang="en-US" dirty="0" smtClean="0">
                <a:solidFill>
                  <a:srgbClr val="B523B4"/>
                </a:solidFill>
                <a:latin typeface="Comic Sans MS"/>
                <a:cs typeface="Comic Sans MS"/>
              </a:rPr>
              <a:t>İHK, MOLEKÜLER, KALİTE İÇİN +1</a:t>
            </a:r>
          </a:p>
          <a:p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Tecrübeli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3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kişi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Tecrübesiz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3-4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kişi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olabilir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.. (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Tecrübeli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teknisyen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artışı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kaliteyi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arttırır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sz="2800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1 YARDIMCI PERSONEL</a:t>
            </a:r>
          </a:p>
          <a:p>
            <a:r>
              <a:rPr lang="en-US" dirty="0" smtClean="0">
                <a:solidFill>
                  <a:srgbClr val="B523B4"/>
                </a:solidFill>
                <a:latin typeface="Comic Sans MS"/>
                <a:cs typeface="Comic Sans MS"/>
              </a:rPr>
              <a:t>SEKRETER</a:t>
            </a:r>
          </a:p>
          <a:p>
            <a:pPr lvl="1"/>
            <a:r>
              <a:rPr lang="en-US" dirty="0" smtClean="0">
                <a:solidFill>
                  <a:srgbClr val="B523B4"/>
                </a:solidFill>
                <a:latin typeface="Comic Sans MS"/>
                <a:cs typeface="Comic Sans MS"/>
              </a:rPr>
              <a:t>1 KALİTE SORUMLUSU</a:t>
            </a:r>
          </a:p>
          <a:p>
            <a:pPr lvl="1"/>
            <a:r>
              <a:rPr lang="en-US" dirty="0" smtClean="0">
                <a:solidFill>
                  <a:srgbClr val="B523B4"/>
                </a:solidFill>
                <a:latin typeface="Comic Sans MS"/>
                <a:cs typeface="Comic Sans MS"/>
              </a:rPr>
              <a:t>HER 2 HEKİME 1 SEKRETER</a:t>
            </a:r>
          </a:p>
          <a:p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  <a:p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6624" y="4758082"/>
            <a:ext cx="4397375" cy="20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4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Diğer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İller</a:t>
            </a:r>
            <a:r>
              <a:rPr lang="en-US" dirty="0" smtClean="0">
                <a:latin typeface="Comic Sans MS"/>
                <a:cs typeface="Comic Sans MS"/>
              </a:rPr>
              <a:t> Lab </a:t>
            </a:r>
            <a:r>
              <a:rPr lang="en-US" dirty="0" err="1" smtClean="0">
                <a:latin typeface="Comic Sans MS"/>
                <a:cs typeface="Comic Sans MS"/>
              </a:rPr>
              <a:t>Ekibi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7875"/>
            <a:ext cx="8229600" cy="4078288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Lokal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imkanlarla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ilerlenebilir</a:t>
            </a:r>
            <a:endParaRPr lang="en-US" sz="32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sz="32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32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Tecrübeli</a:t>
            </a:r>
            <a:r>
              <a:rPr lang="en-US" sz="32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Teknisyen</a:t>
            </a:r>
            <a:endParaRPr lang="en-US" sz="3200" dirty="0" smtClean="0">
              <a:solidFill>
                <a:schemeClr val="accent6"/>
              </a:solidFill>
              <a:latin typeface="Comic Sans MS"/>
              <a:cs typeface="Comic Sans MS"/>
            </a:endParaRPr>
          </a:p>
          <a:p>
            <a:pPr lvl="1"/>
            <a:r>
              <a:rPr lang="en-US" sz="20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Mevcut</a:t>
            </a:r>
            <a:r>
              <a:rPr lang="en-US" sz="20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teknisyen</a:t>
            </a:r>
            <a:r>
              <a:rPr lang="en-US" sz="2000" dirty="0" smtClean="0">
                <a:solidFill>
                  <a:schemeClr val="accent6"/>
                </a:solidFill>
                <a:latin typeface="Comic Sans MS"/>
                <a:cs typeface="Comic Sans MS"/>
              </a:rPr>
              <a:t>(</a:t>
            </a:r>
            <a:r>
              <a:rPr lang="en-US" sz="20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ler</a:t>
            </a:r>
            <a:r>
              <a:rPr lang="en-US" sz="2000" dirty="0" smtClean="0">
                <a:solidFill>
                  <a:schemeClr val="accent6"/>
                </a:solidFill>
                <a:latin typeface="Comic Sans MS"/>
                <a:cs typeface="Comic Sans MS"/>
              </a:rPr>
              <a:t>)i </a:t>
            </a:r>
            <a:r>
              <a:rPr lang="en-US" sz="20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göndermek</a:t>
            </a:r>
            <a:endParaRPr lang="en-US" sz="2000" dirty="0" smtClean="0">
              <a:solidFill>
                <a:schemeClr val="accent6"/>
              </a:solidFill>
              <a:latin typeface="Comic Sans MS"/>
              <a:cs typeface="Comic Sans MS"/>
            </a:endParaRPr>
          </a:p>
          <a:p>
            <a:pPr lvl="2"/>
            <a:r>
              <a:rPr lang="en-US" sz="2000" dirty="0" smtClean="0">
                <a:solidFill>
                  <a:schemeClr val="accent6"/>
                </a:solidFill>
                <a:latin typeface="Comic Sans MS"/>
                <a:cs typeface="Comic Sans MS"/>
              </a:rPr>
              <a:t>EŞ(LER) İÇİN DÜZENLEME</a:t>
            </a:r>
            <a:r>
              <a:rPr lang="en-US" sz="4000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???</a:t>
            </a:r>
            <a:endParaRPr lang="en-US" sz="2000" b="1" dirty="0">
              <a:solidFill>
                <a:schemeClr val="accent6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5694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İŞ YÜKÜ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LAB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523B4"/>
                </a:solidFill>
              </a:rPr>
              <a:t>DOKTOR</a:t>
            </a:r>
            <a:endParaRPr lang="en-US" dirty="0">
              <a:solidFill>
                <a:srgbClr val="B523B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 smtClean="0">
                <a:solidFill>
                  <a:srgbClr val="000000"/>
                </a:solidFill>
              </a:rPr>
              <a:t>10 </a:t>
            </a:r>
            <a:r>
              <a:rPr lang="en-US" sz="3200" b="1" dirty="0" err="1" smtClean="0">
                <a:solidFill>
                  <a:srgbClr val="000000"/>
                </a:solidFill>
              </a:rPr>
              <a:t>teknisyen</a:t>
            </a:r>
            <a:endParaRPr lang="en-US" sz="3200" b="1" dirty="0" smtClean="0">
              <a:solidFill>
                <a:srgbClr val="000000"/>
              </a:solidFill>
            </a:endParaRPr>
          </a:p>
          <a:p>
            <a:r>
              <a:rPr lang="en-US" sz="3200" b="1" dirty="0" smtClean="0">
                <a:solidFill>
                  <a:srgbClr val="000000"/>
                </a:solidFill>
              </a:rPr>
              <a:t>3 </a:t>
            </a:r>
            <a:r>
              <a:rPr lang="en-US" sz="3200" b="1" dirty="0" err="1" smtClean="0">
                <a:solidFill>
                  <a:srgbClr val="000000"/>
                </a:solidFill>
              </a:rPr>
              <a:t>hastane</a:t>
            </a:r>
            <a:endParaRPr lang="en-US" sz="3200" b="1" dirty="0" smtClean="0">
              <a:solidFill>
                <a:srgbClr val="000000"/>
              </a:solidFill>
            </a:endParaRPr>
          </a:p>
          <a:p>
            <a:r>
              <a:rPr lang="en-US" sz="3200" b="1" dirty="0" smtClean="0">
                <a:solidFill>
                  <a:srgbClr val="000000"/>
                </a:solidFill>
              </a:rPr>
              <a:t>YILLIK</a:t>
            </a:r>
          </a:p>
          <a:p>
            <a:pPr lvl="1"/>
            <a:r>
              <a:rPr lang="tr-TR" sz="2000" b="1" dirty="0" smtClean="0">
                <a:solidFill>
                  <a:srgbClr val="B523B4"/>
                </a:solidFill>
              </a:rPr>
              <a:t>35.260 </a:t>
            </a:r>
            <a:r>
              <a:rPr lang="tr-TR" sz="2000" b="1" dirty="0">
                <a:solidFill>
                  <a:srgbClr val="B523B4"/>
                </a:solidFill>
              </a:rPr>
              <a:t>olgu</a:t>
            </a:r>
          </a:p>
          <a:p>
            <a:pPr lvl="1"/>
            <a:r>
              <a:rPr lang="tr-TR" sz="2000" b="1" dirty="0" smtClean="0">
                <a:solidFill>
                  <a:srgbClr val="B523B4"/>
                </a:solidFill>
              </a:rPr>
              <a:t>72.000 </a:t>
            </a:r>
            <a:r>
              <a:rPr lang="tr-TR" sz="2000" b="1" dirty="0">
                <a:solidFill>
                  <a:srgbClr val="B523B4"/>
                </a:solidFill>
              </a:rPr>
              <a:t>blok</a:t>
            </a:r>
          </a:p>
          <a:p>
            <a:pPr lvl="1"/>
            <a:r>
              <a:rPr lang="tr-TR" sz="2000" b="1" dirty="0" smtClean="0">
                <a:solidFill>
                  <a:srgbClr val="B523B4"/>
                </a:solidFill>
              </a:rPr>
              <a:t>112.000 </a:t>
            </a:r>
            <a:r>
              <a:rPr lang="tr-TR" sz="2000" b="1" dirty="0">
                <a:solidFill>
                  <a:srgbClr val="B523B4"/>
                </a:solidFill>
              </a:rPr>
              <a:t>lam + 13250 </a:t>
            </a:r>
            <a:r>
              <a:rPr lang="tr-TR" sz="2000" b="1" dirty="0" err="1">
                <a:solidFill>
                  <a:srgbClr val="B523B4"/>
                </a:solidFill>
              </a:rPr>
              <a:t>smear</a:t>
            </a:r>
            <a:endParaRPr lang="tr-TR" sz="2000" b="1" dirty="0">
              <a:solidFill>
                <a:srgbClr val="B523B4"/>
              </a:solidFill>
            </a:endParaRPr>
          </a:p>
          <a:p>
            <a:pPr lvl="1"/>
            <a:r>
              <a:rPr lang="tr-TR" sz="2000" b="1" dirty="0" smtClean="0">
                <a:solidFill>
                  <a:srgbClr val="B523B4"/>
                </a:solidFill>
              </a:rPr>
              <a:t>21.000 </a:t>
            </a:r>
            <a:r>
              <a:rPr lang="tr-TR" sz="2000" b="1" dirty="0">
                <a:solidFill>
                  <a:srgbClr val="B523B4"/>
                </a:solidFill>
              </a:rPr>
              <a:t>İHK</a:t>
            </a:r>
          </a:p>
          <a:p>
            <a:pPr lvl="1"/>
            <a:r>
              <a:rPr lang="tr-TR" sz="2000" b="1" dirty="0" smtClean="0">
                <a:solidFill>
                  <a:srgbClr val="B523B4"/>
                </a:solidFill>
              </a:rPr>
              <a:t>8.100 HK</a:t>
            </a:r>
          </a:p>
          <a:p>
            <a:pPr lvl="1"/>
            <a:r>
              <a:rPr lang="tr-TR" sz="2000" b="1" dirty="0" smtClean="0">
                <a:solidFill>
                  <a:srgbClr val="B523B4"/>
                </a:solidFill>
              </a:rPr>
              <a:t>DIF</a:t>
            </a:r>
          </a:p>
          <a:p>
            <a:pPr lvl="1"/>
            <a:r>
              <a:rPr lang="tr-TR" sz="2000" b="1" dirty="0" smtClean="0">
                <a:solidFill>
                  <a:srgbClr val="B523B4"/>
                </a:solidFill>
              </a:rPr>
              <a:t>400 FROZEN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lvl="1"/>
            <a:endParaRPr lang="en-US" sz="2000" b="1" dirty="0" smtClean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EĞİTİM YOKSA DOKTOR İÇİN YILLIK OLGU SAYISI</a:t>
            </a:r>
          </a:p>
          <a:p>
            <a:pPr lvl="1"/>
            <a:r>
              <a:rPr lang="en-US" sz="2800" b="1" dirty="0" smtClean="0">
                <a:solidFill>
                  <a:schemeClr val="accent6"/>
                </a:solidFill>
              </a:rPr>
              <a:t>4000 CERRAHİ VEYA 6000 SİTOLOJİ</a:t>
            </a:r>
          </a:p>
          <a:p>
            <a:pPr lvl="1"/>
            <a:r>
              <a:rPr lang="en-US" sz="2800" b="1" dirty="0" smtClean="0">
                <a:solidFill>
                  <a:schemeClr val="accent6"/>
                </a:solidFill>
              </a:rPr>
              <a:t>3500-4000 SİTOLOJİ+BİYOPSİ</a:t>
            </a:r>
            <a:endParaRPr lang="en-US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1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İŞ YÜKÜ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984550"/>
              </p:ext>
            </p:extLst>
          </p:nvPr>
        </p:nvGraphicFramePr>
        <p:xfrm>
          <a:off x="43795" y="1673599"/>
          <a:ext cx="5922250" cy="3756660"/>
        </p:xfrm>
        <a:graphic>
          <a:graphicData uri="http://schemas.openxmlformats.org/drawingml/2006/table">
            <a:tbl>
              <a:tblPr/>
              <a:tblGrid>
                <a:gridCol w="4992786"/>
                <a:gridCol w="929464"/>
              </a:tblGrid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İşlem  Adedi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Özel boya (histokimya), her bir boya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11.835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sıvı bazlı ince tabaka teknolojisi (Thin-Prep) tekniği ile (otomatik cihaz aracılığı ile)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10.055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Ek inceleme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4.652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yayma preperatlar (PAP smear) ile##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3.732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Mide, biyopsi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3.312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İmmunhistokimyasal İnceleme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3.182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Deri, kist/uzantı/debridman./plast. onarım dışı (1-2 lezyon)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2.285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Kolon, biyopsi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1.640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İmmunhisto1-ACTH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1.484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Polip, kolorektal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1.440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Mide, biyopsi çoklu lokalizasyon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1.381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Duodenum, biyopsi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1.187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Patoloji Ek Hizmetler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1.086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Safra kesesi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1.083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Lenf düğümleri, regional rezeksiyon (diseksiyon)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964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İmmunhisto2-Actin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956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Endometrium, küretaj/biyopsi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951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Yumuşak doku bx/basit eksz. lipom hariç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887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Vücut sıvıları, listedekiler dışında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850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Tonsil ve/veya adenoidler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835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32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Grand Total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53.797</a:t>
                      </a:r>
                    </a:p>
                  </a:txBody>
                  <a:tcPr marL="11430" marR="11430" marT="114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441" y="1673599"/>
            <a:ext cx="2752104" cy="2126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967" y="3799734"/>
            <a:ext cx="2110578" cy="163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107" y="5265980"/>
            <a:ext cx="1613437" cy="1592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45843" y="3343229"/>
            <a:ext cx="9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OLGU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51688" y="4598765"/>
            <a:ext cx="139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EK İNCELEME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55347" y="6467470"/>
            <a:ext cx="194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ÖZEL BOYA/ İHK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99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21410"/>
              </p:ext>
            </p:extLst>
          </p:nvPr>
        </p:nvGraphicFramePr>
        <p:xfrm>
          <a:off x="180423" y="1629015"/>
          <a:ext cx="8686800" cy="4948152"/>
        </p:xfrm>
        <a:graphic>
          <a:graphicData uri="http://schemas.openxmlformats.org/drawingml/2006/table">
            <a:tbl>
              <a:tblPr/>
              <a:tblGrid>
                <a:gridCol w="6587401"/>
                <a:gridCol w="771208"/>
                <a:gridCol w="599828"/>
                <a:gridCol w="728363"/>
              </a:tblGrid>
              <a:tr h="23063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HASTANE BAZLI TOP 10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Row Labels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İşlem  Adedi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1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ŞİŞLİ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8000"/>
                          </a:solidFill>
                          <a:effectLst/>
                          <a:latin typeface="Calibri"/>
                        </a:rPr>
                        <a:t>8.236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15.037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branş bazlı toplam tes sayısı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sıvı bazlı ince tabaka teknolojisi (Thin-Prep) tekniği ile (otomatik cihaz aracılığı ile)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2.950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2.950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Ek inceleme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1.708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Özel boya (histokimya), her bir boya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Mide, 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Deri, kist/uzantı/debridman./plast. onarım dışı (1-2 lezyon)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295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Kolon, 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yayma preperatlar (PAP smear) ile##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295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5137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DÜZELTİLMİŞ TOPLAM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Vücut sıvıları, listedekiler dışında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İmmunhisto2-BCl 2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İmmunhisto3-CD 14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218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1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ATAŞEHİR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6.069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8110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branş bazlı toplam tes sayısı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sıvı bazlı ince tabaka teknolojisi (Thin-Prep) tekniği ile (otomatik cihaz aracılığı ile)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2.777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2.777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Ek inceleme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1.129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Deri, kist/uzantı/debridman./plast. onarım dışı (1-2 lezyon)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Mide, 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Özel boya (histokimya), her bir boya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171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Kolon, 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Safra kesesi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171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yayma preperatlar (PAP smear) ile##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Endoserviks, küretaj/biyopsi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4656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DÜZELTİLMİŞ TOPLAM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Polip, servikal/endometrial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10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993" y="2017529"/>
            <a:ext cx="3423007" cy="2498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Olmazsa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Olmaz</a:t>
            </a:r>
            <a:r>
              <a:rPr lang="en-US" dirty="0" smtClean="0">
                <a:latin typeface="Comic Sans MS"/>
                <a:cs typeface="Comic Sans MS"/>
              </a:rPr>
              <a:t/>
            </a:r>
            <a:br>
              <a:rPr lang="en-US" dirty="0" smtClean="0">
                <a:latin typeface="Comic Sans MS"/>
                <a:cs typeface="Comic Sans MS"/>
              </a:rPr>
            </a:br>
            <a:r>
              <a:rPr lang="en-US" dirty="0" smtClean="0">
                <a:latin typeface="Comic Sans MS"/>
                <a:cs typeface="Comic Sans MS"/>
              </a:rPr>
              <a:t>-</a:t>
            </a:r>
            <a:r>
              <a:rPr lang="en-US" dirty="0" err="1" smtClean="0">
                <a:latin typeface="Comic Sans MS"/>
                <a:cs typeface="Comic Sans MS"/>
              </a:rPr>
              <a:t>artık</a:t>
            </a:r>
            <a:r>
              <a:rPr lang="en-US" dirty="0" smtClean="0">
                <a:latin typeface="Comic Sans MS"/>
                <a:cs typeface="Comic Sans MS"/>
              </a:rPr>
              <a:t>-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3800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Dijital</a:t>
            </a:r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Patoloji</a:t>
            </a:r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ve</a:t>
            </a:r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Yapay</a:t>
            </a:r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Zeka</a:t>
            </a:r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Uygulamaları</a:t>
            </a:r>
            <a:endParaRPr lang="en-US" b="1" dirty="0" smtClean="0">
              <a:solidFill>
                <a:schemeClr val="accent6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Pratik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Zaman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ve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mekandan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bağımsız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Artmış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doğruluk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(ki67,mitoz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vb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ölçümler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raporla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/HBYS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entegre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)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Bilimsel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ilerleme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Lansman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için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kullanılabilir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TÜRKİYE’DE İLK ÖRNEK(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lerden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biri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)</a:t>
            </a:r>
          </a:p>
          <a:p>
            <a:pPr lvl="1"/>
            <a:r>
              <a:rPr lang="en-US" sz="1200" dirty="0" smtClean="0">
                <a:solidFill>
                  <a:srgbClr val="7F7F7F"/>
                </a:solidFill>
                <a:latin typeface="Comic Sans MS"/>
                <a:cs typeface="Comic Sans MS"/>
                <a:hlinkClick r:id="rId4"/>
              </a:rPr>
              <a:t>https</a:t>
            </a:r>
            <a:r>
              <a:rPr lang="en-US" sz="1200" dirty="0">
                <a:solidFill>
                  <a:srgbClr val="7F7F7F"/>
                </a:solidFill>
                <a:latin typeface="Comic Sans MS"/>
                <a:cs typeface="Comic Sans MS"/>
                <a:hlinkClick r:id="rId4"/>
              </a:rPr>
              <a:t>://www.youtube.com/watch?v=</a:t>
            </a:r>
            <a:r>
              <a:rPr lang="en-US" sz="1200" dirty="0" smtClean="0">
                <a:solidFill>
                  <a:srgbClr val="7F7F7F"/>
                </a:solidFill>
                <a:latin typeface="Comic Sans MS"/>
                <a:cs typeface="Comic Sans MS"/>
                <a:hlinkClick r:id="rId4"/>
              </a:rPr>
              <a:t>gZWBreCs8jc</a:t>
            </a:r>
            <a:endParaRPr lang="en-US" sz="1200" dirty="0" smtClean="0">
              <a:solidFill>
                <a:srgbClr val="7F7F7F"/>
              </a:solidFill>
              <a:latin typeface="Comic Sans MS"/>
              <a:cs typeface="Comic Sans MS"/>
            </a:endParaRPr>
          </a:p>
          <a:p>
            <a:pPr lvl="1"/>
            <a:r>
              <a:rPr lang="en-US" sz="1200" dirty="0">
                <a:solidFill>
                  <a:srgbClr val="7F7F7F"/>
                </a:solidFill>
                <a:latin typeface="Comic Sans MS"/>
                <a:cs typeface="Comic Sans MS"/>
                <a:hlinkClick r:id="rId5"/>
              </a:rPr>
              <a:t>https://www.youtube.com/watch?v=wj-</a:t>
            </a:r>
            <a:r>
              <a:rPr lang="en-US" sz="1200" dirty="0" smtClean="0">
                <a:solidFill>
                  <a:srgbClr val="7F7F7F"/>
                </a:solidFill>
                <a:latin typeface="Comic Sans MS"/>
                <a:cs typeface="Comic Sans MS"/>
                <a:hlinkClick r:id="rId5"/>
              </a:rPr>
              <a:t>EE5t9fG8</a:t>
            </a:r>
            <a:endParaRPr lang="en-US" sz="1200" dirty="0" smtClean="0">
              <a:solidFill>
                <a:srgbClr val="7F7F7F"/>
              </a:solidFill>
              <a:latin typeface="Comic Sans MS"/>
              <a:cs typeface="Comic Sans MS"/>
            </a:endParaRPr>
          </a:p>
          <a:p>
            <a:pPr lvl="1"/>
            <a:r>
              <a:rPr lang="en-US" sz="1200" dirty="0">
                <a:solidFill>
                  <a:srgbClr val="7F7F7F"/>
                </a:solidFill>
                <a:latin typeface="Comic Sans MS"/>
                <a:cs typeface="Comic Sans MS"/>
                <a:hlinkClick r:id="rId6"/>
              </a:rPr>
              <a:t>https://www.youtube.com/watch?v=</a:t>
            </a:r>
            <a:r>
              <a:rPr lang="en-US" sz="1200" dirty="0" smtClean="0">
                <a:solidFill>
                  <a:srgbClr val="7F7F7F"/>
                </a:solidFill>
                <a:latin typeface="Comic Sans MS"/>
                <a:cs typeface="Comic Sans MS"/>
                <a:hlinkClick r:id="rId6"/>
              </a:rPr>
              <a:t>3P6knHMdSXs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b="1" u="sng" dirty="0" err="1" smtClean="0">
                <a:solidFill>
                  <a:srgbClr val="B523B4"/>
                </a:solidFill>
                <a:latin typeface="Comic Sans MS"/>
                <a:cs typeface="Comic Sans MS"/>
              </a:rPr>
              <a:t>Moleküler</a:t>
            </a:r>
            <a:r>
              <a:rPr lang="en-US" b="1" u="sng" dirty="0" smtClean="0">
                <a:solidFill>
                  <a:srgbClr val="B523B4"/>
                </a:solidFill>
                <a:latin typeface="Comic Sans MS"/>
                <a:cs typeface="Comic Sans MS"/>
              </a:rPr>
              <a:t> PATOLOJI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Artık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pekçok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tümörde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tanı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moleküler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düzeyde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belirleniyor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Kişiselleştirilmiş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tedavi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b="1" dirty="0" err="1" smtClean="0">
                <a:solidFill>
                  <a:srgbClr val="B523B4"/>
                </a:solidFill>
                <a:latin typeface="Comic Sans MS"/>
                <a:cs typeface="Comic Sans MS"/>
              </a:rPr>
              <a:t>Seksiyonlaşma</a:t>
            </a:r>
            <a:endParaRPr lang="en-US" b="1" dirty="0" smtClean="0">
              <a:solidFill>
                <a:srgbClr val="B523B4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Patoloji</a:t>
            </a:r>
            <a:r>
              <a:rPr lang="en-US" dirty="0">
                <a:solidFill>
                  <a:srgbClr val="000000"/>
                </a:solidFill>
                <a:latin typeface="Comic Sans MS"/>
                <a:cs typeface="Comic Sans MS"/>
              </a:rPr>
              <a:t>;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Tıp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demek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6355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98082"/>
              </p:ext>
            </p:extLst>
          </p:nvPr>
        </p:nvGraphicFramePr>
        <p:xfrm>
          <a:off x="229266" y="1726719"/>
          <a:ext cx="8686800" cy="4769053"/>
        </p:xfrm>
        <a:graphic>
          <a:graphicData uri="http://schemas.openxmlformats.org/drawingml/2006/table">
            <a:tbl>
              <a:tblPr/>
              <a:tblGrid>
                <a:gridCol w="6587401"/>
                <a:gridCol w="771208"/>
                <a:gridCol w="599828"/>
                <a:gridCol w="728363"/>
              </a:tblGrid>
              <a:tr h="2435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Bahçelievler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>
                          <a:solidFill>
                            <a:srgbClr val="008000"/>
                          </a:solidFill>
                          <a:effectLst/>
                          <a:latin typeface="Calibri"/>
                        </a:rPr>
                        <a:t>5.431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9353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Ek inceleme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1.310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1.171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sıvı bazlı ince tabaka teknolojisi (Thin-Prep) tekniği ile (otomatik cihaz aracılığı ile)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1.171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656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Mide, 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656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İmmunhisto2-BCl 2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485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İmmunhisto2-Actin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Özel boya (histokimya), her bir boya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446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2522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DÜZELTİLMİŞ TOPLAM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Deri, kist/uzantı/debridman./plast. onarım dışı (1-2 lezyon)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İmmunhisto2-B72. 3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Lenf düğümleri, regional rezeksiyon (diseksiyon)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Kolon, 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5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ANKARA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2.847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4080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4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yayma preperatlar (PAP smear) ile##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1.141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1.141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ANKARADA EK İNCELEME GİRİŞİ YOK???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Deri, kist/uzantı/debridman./plast. onarım dışı (1-2 lezyon)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425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425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Mide, 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İmmunhisto2-Actin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Kolon, 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222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Mide, subtotal/total rezeksiyon, tümör dışı nedenle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Yumuşak doku bx/basit eksz. lipom hariç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Safra kesesi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8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sıvı bazlı ince tabaka teknolojisi (Thin-Prep) tekniği ile (otomatik cihaz aracılığı ile)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Duodenum, biyopsi</a:t>
                      </a:r>
                    </a:p>
                  </a:txBody>
                  <a:tcPr marL="121770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2560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DÜZELTİLMİŞ TOPLAM</a:t>
                      </a:r>
                    </a:p>
                  </a:txBody>
                  <a:tcPr marL="10147" marR="10147" marT="10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0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868489"/>
              </p:ext>
            </p:extLst>
          </p:nvPr>
        </p:nvGraphicFramePr>
        <p:xfrm>
          <a:off x="179095" y="1758252"/>
          <a:ext cx="8941194" cy="4351430"/>
        </p:xfrm>
        <a:graphic>
          <a:graphicData uri="http://schemas.openxmlformats.org/drawingml/2006/table">
            <a:tbl>
              <a:tblPr/>
              <a:tblGrid>
                <a:gridCol w="5519369"/>
                <a:gridCol w="993161"/>
                <a:gridCol w="960598"/>
                <a:gridCol w="1468066"/>
              </a:tblGrid>
              <a:tr h="4606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ANTALYA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21259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29,457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ANTALYA TOPLAM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0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sıvı bazlı ince tabaka teknolojisi (Thin-Prep) tekniği ile (otomatik cihaz aracılığı ile)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1.087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9717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Özel boya (histokimya), her bir boya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1.033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1.087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Patoloji Ek Hizmetler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445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Tonsil ve/veya adenoidler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136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Deri, kist/uzantı/debridman./plast. onarım dışı (1-2 lezyon)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136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İmmunhisto3-Ki 67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130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Polip, kolorektal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İnce iğne aspirasyonu (İİAB), sadece gönderilen yayma preperatların değerlendirilmesi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1.283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İmmunhisto3-CK7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1.062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Mide, biyopsi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765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MEDSTAR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16.326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633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Özel boya (histokimya), her bir boya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7.878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268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İmmunhistokimyasal İnceleme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2.850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798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Mide, biyopsi çoklu lokalizasyon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1.283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Polip, kolorektal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1.062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Duodenum, biyopsi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765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Patoloji Ek Hizmetler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641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Servikal veya vajinal sitoloji, sıvı bazlı ince tabaka teknolojisi (Thin-Prep) tekniği ile (otomatik cihaz aracılığı ile)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633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İmmunhisto1-ACTH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538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63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Lenf düğümleri, regional rezeksiyon (diseksiyon)</a:t>
                      </a:r>
                    </a:p>
                  </a:txBody>
                  <a:tcPr marL="120875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408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7013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ANTALYA DÜZELTİLMİŞ TOPLAM</a:t>
                      </a:r>
                    </a:p>
                  </a:txBody>
                  <a:tcPr marL="10073" marR="10073" marT="10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1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Olgu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Sayısı</a:t>
            </a:r>
            <a:r>
              <a:rPr lang="en-US" dirty="0" smtClean="0">
                <a:latin typeface="Comic Sans MS"/>
                <a:cs typeface="Comic Sans MS"/>
              </a:rPr>
              <a:t>/</a:t>
            </a:r>
            <a:r>
              <a:rPr lang="en-US" dirty="0" err="1" smtClean="0">
                <a:latin typeface="Comic Sans MS"/>
                <a:cs typeface="Comic Sans MS"/>
              </a:rPr>
              <a:t>Artış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hızı</a:t>
            </a:r>
            <a:endParaRPr lang="en-US" dirty="0">
              <a:latin typeface="Comic Sans MS"/>
              <a:cs typeface="Comic Sans M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983912"/>
              </p:ext>
            </p:extLst>
          </p:nvPr>
        </p:nvGraphicFramePr>
        <p:xfrm>
          <a:off x="33850" y="1806575"/>
          <a:ext cx="30988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400"/>
                <a:gridCol w="1549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mic Sans MS"/>
                          <a:cs typeface="Comic Sans MS"/>
                        </a:rPr>
                        <a:t>yıl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mic Sans MS"/>
                          <a:cs typeface="Comic Sans MS"/>
                        </a:rPr>
                        <a:t>sayı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2013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15000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2014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28000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2015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28000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2016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27000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41241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2017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30000</a:t>
                      </a:r>
                    </a:p>
                    <a:p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2018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33000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2019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35000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47111"/>
              </p:ext>
            </p:extLst>
          </p:nvPr>
        </p:nvGraphicFramePr>
        <p:xfrm>
          <a:off x="3401399" y="1806575"/>
          <a:ext cx="5599725" cy="4231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575"/>
                <a:gridCol w="1866575"/>
                <a:gridCol w="18665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mic Sans MS"/>
                          <a:cs typeface="Comic Sans MS"/>
                        </a:rPr>
                        <a:t>merkez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mic Sans MS"/>
                          <a:cs typeface="Comic Sans MS"/>
                        </a:rPr>
                        <a:t>sayı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Lab</a:t>
                      </a:r>
                      <a:r>
                        <a:rPr lang="en-US" baseline="0" dirty="0" smtClean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lang="en-US" baseline="0" dirty="0" err="1" smtClean="0">
                          <a:latin typeface="Comic Sans MS"/>
                          <a:cs typeface="Comic Sans MS"/>
                        </a:rPr>
                        <a:t>ihtiyacı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Comic Sans MS"/>
                          <a:cs typeface="Comic Sans MS"/>
                        </a:rPr>
                        <a:t>Şişli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/>
                          <a:cs typeface="Comic Sans MS"/>
                        </a:rPr>
                        <a:t>9378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FF"/>
                          </a:solidFill>
                          <a:latin typeface="Comic Sans MS"/>
                          <a:cs typeface="Comic Sans MS"/>
                        </a:rPr>
                        <a:t>İSTANBUL T 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  <a:latin typeface="Comic Sans MS"/>
                          <a:cs typeface="Comic Sans MS"/>
                        </a:rPr>
                        <a:t>22132</a:t>
                      </a:r>
                      <a:r>
                        <a:rPr lang="en-US" b="1" dirty="0" smtClean="0">
                          <a:solidFill>
                            <a:srgbClr val="0000FF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rgbClr val="0000FF"/>
                          </a:solidFill>
                          <a:latin typeface="Comic Sans MS"/>
                          <a:cs typeface="Comic Sans MS"/>
                        </a:rPr>
                        <a:t>olgu</a:t>
                      </a:r>
                      <a:endParaRPr lang="en-US" b="1" dirty="0" smtClean="0">
                        <a:solidFill>
                          <a:srgbClr val="0000FF"/>
                        </a:solidFill>
                        <a:latin typeface="Comic Sans MS"/>
                        <a:cs typeface="Comic Sans MS"/>
                      </a:endParaRPr>
                    </a:p>
                    <a:p>
                      <a:r>
                        <a:rPr lang="en-US" baseline="0" dirty="0" smtClean="0">
                          <a:latin typeface="Comic Sans MS"/>
                          <a:cs typeface="Comic Sans MS"/>
                        </a:rPr>
                        <a:t>5-6 DR </a:t>
                      </a:r>
                    </a:p>
                    <a:p>
                      <a:r>
                        <a:rPr lang="en-US" baseline="0" dirty="0" smtClean="0">
                          <a:latin typeface="Comic Sans MS"/>
                          <a:cs typeface="Comic Sans MS"/>
                        </a:rPr>
                        <a:t>5-6 </a:t>
                      </a:r>
                      <a:r>
                        <a:rPr lang="en-US" dirty="0" err="1" smtClean="0">
                          <a:latin typeface="Comic Sans MS"/>
                          <a:cs typeface="Comic Sans MS"/>
                        </a:rPr>
                        <a:t>teknisyen</a:t>
                      </a:r>
                      <a:endParaRPr lang="en-US" dirty="0" smtClean="0">
                        <a:latin typeface="Comic Sans MS"/>
                        <a:cs typeface="Comic Sans MS"/>
                      </a:endParaRPr>
                    </a:p>
                    <a:p>
                      <a:r>
                        <a:rPr lang="en-US" baseline="0" dirty="0" smtClean="0">
                          <a:latin typeface="Comic Sans MS"/>
                          <a:cs typeface="Comic Sans MS"/>
                        </a:rPr>
                        <a:t>3 </a:t>
                      </a:r>
                      <a:r>
                        <a:rPr lang="en-US" dirty="0" err="1" smtClean="0">
                          <a:latin typeface="Comic Sans MS"/>
                          <a:cs typeface="Comic Sans MS"/>
                        </a:rPr>
                        <a:t>sekreter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Comic Sans MS"/>
                          <a:cs typeface="Comic Sans MS"/>
                        </a:rPr>
                        <a:t>Ataşehir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/>
                          <a:cs typeface="Comic Sans MS"/>
                        </a:rPr>
                        <a:t>6221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Comic Sans MS"/>
                          <a:cs typeface="Comic Sans MS"/>
                        </a:rPr>
                        <a:t>Bahçelievler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/>
                          <a:cs typeface="Comic Sans MS"/>
                        </a:rPr>
                        <a:t>4343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Comic Sans MS"/>
                          <a:cs typeface="Comic Sans MS"/>
                        </a:rPr>
                        <a:t>Hizmet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/>
                          <a:cs typeface="Comic Sans MS"/>
                        </a:rPr>
                        <a:t>2190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Diyarbakır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3668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1 DR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Ankara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3668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1 DR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Kayseri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2662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1 DR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Antalya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9717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mic Sans MS"/>
                          <a:cs typeface="Comic Sans MS"/>
                        </a:rPr>
                        <a:t>2</a:t>
                      </a:r>
                      <a:r>
                        <a:rPr lang="en-US" baseline="0" dirty="0" smtClean="0">
                          <a:latin typeface="Comic Sans MS"/>
                          <a:cs typeface="Comic Sans MS"/>
                        </a:rPr>
                        <a:t> DR</a:t>
                      </a:r>
                      <a:endParaRPr lang="en-US" dirty="0"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FF"/>
                          </a:solidFill>
                          <a:latin typeface="Comic Sans MS"/>
                          <a:cs typeface="Comic Sans MS"/>
                        </a:rPr>
                        <a:t>TOPLAM</a:t>
                      </a:r>
                      <a:endParaRPr lang="en-US" sz="2400" dirty="0">
                        <a:solidFill>
                          <a:srgbClr val="0000FF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FF"/>
                          </a:solidFill>
                          <a:latin typeface="Comic Sans MS"/>
                          <a:cs typeface="Comic Sans MS"/>
                        </a:rPr>
                        <a:t>41847</a:t>
                      </a:r>
                      <a:endParaRPr lang="en-US" sz="2400" dirty="0">
                        <a:solidFill>
                          <a:srgbClr val="0000FF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FF"/>
                          </a:solidFill>
                          <a:latin typeface="Comic Sans MS"/>
                          <a:cs typeface="Comic Sans MS"/>
                        </a:rPr>
                        <a:t>10 HEKİM</a:t>
                      </a:r>
                    </a:p>
                    <a:p>
                      <a:endParaRPr lang="en-US" sz="2400" dirty="0">
                        <a:solidFill>
                          <a:srgbClr val="0000FF"/>
                        </a:solidFill>
                        <a:latin typeface="Comic Sans MS"/>
                        <a:cs typeface="Comic Sans M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3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FROZEN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4389"/>
            <a:ext cx="8229600" cy="416177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SAYI</a:t>
            </a:r>
          </a:p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NEREDE OLDUĞU ÖNEMLİ</a:t>
            </a:r>
            <a:endParaRPr lang="en-US" sz="32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1374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029" y="1017504"/>
            <a:ext cx="9200029" cy="4820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19125"/>
          </a:xfrm>
        </p:spPr>
        <p:txBody>
          <a:bodyPr/>
          <a:lstStyle/>
          <a:p>
            <a:r>
              <a:rPr lang="en-US" sz="4800" dirty="0" smtClean="0">
                <a:latin typeface="Comic Sans MS"/>
                <a:cs typeface="Comic Sans MS"/>
              </a:rPr>
              <a:t>YAPILANMA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230446" y="1600200"/>
            <a:ext cx="1151062" cy="7808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20864" y="4361017"/>
            <a:ext cx="3023136" cy="1477328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OLGU SAYISI</a:t>
            </a:r>
          </a:p>
          <a:p>
            <a:endParaRPr lang="en-US" b="1" dirty="0"/>
          </a:p>
          <a:p>
            <a:r>
              <a:rPr lang="en-US" b="1" dirty="0" smtClean="0"/>
              <a:t>LOJİSTİK-MALİYET</a:t>
            </a:r>
          </a:p>
          <a:p>
            <a:endParaRPr lang="en-US" b="1" dirty="0"/>
          </a:p>
          <a:p>
            <a:r>
              <a:rPr lang="en-US" b="1" dirty="0" smtClean="0"/>
              <a:t>DR TEMİNİ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30446" y="1806798"/>
            <a:ext cx="1151062" cy="369332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MERKEZ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91905" y="2262158"/>
            <a:ext cx="1151062" cy="7808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91905" y="2468756"/>
            <a:ext cx="11510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ANADOLU MERKEZ</a:t>
            </a:r>
            <a:endParaRPr lang="en-US" sz="12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81508" y="1803823"/>
            <a:ext cx="410397" cy="83520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89610" y="3254140"/>
            <a:ext cx="773991" cy="6944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63974" y="4186728"/>
            <a:ext cx="992295" cy="10119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05791" y="2930421"/>
            <a:ext cx="912911" cy="8594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31409" y="3601381"/>
            <a:ext cx="1058201" cy="347240"/>
          </a:xfrm>
          <a:prstGeom prst="straightConnector1">
            <a:avLst/>
          </a:prstGeom>
          <a:ln w="63500">
            <a:solidFill>
              <a:schemeClr val="accent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56269" y="3601381"/>
            <a:ext cx="1224078" cy="843297"/>
          </a:xfrm>
          <a:prstGeom prst="straightConnector1">
            <a:avLst/>
          </a:prstGeom>
          <a:ln w="63500">
            <a:solidFill>
              <a:schemeClr val="accent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942968" y="2468756"/>
            <a:ext cx="2546642" cy="771878"/>
          </a:xfrm>
          <a:prstGeom prst="straightConnector1">
            <a:avLst/>
          </a:prstGeom>
          <a:ln w="63500">
            <a:solidFill>
              <a:schemeClr val="accent4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743311" y="2930422"/>
            <a:ext cx="451879" cy="1472797"/>
          </a:xfrm>
          <a:prstGeom prst="straightConnector1">
            <a:avLst/>
          </a:prstGeom>
          <a:ln w="63500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636001" y="2928679"/>
            <a:ext cx="631393" cy="211037"/>
          </a:xfrm>
          <a:prstGeom prst="straightConnector1">
            <a:avLst/>
          </a:prstGeom>
          <a:ln w="63500">
            <a:solidFill>
              <a:schemeClr val="accent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80347" y="3139716"/>
            <a:ext cx="1151062" cy="461665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ANADOLU MERKEZ</a:t>
            </a:r>
            <a:endParaRPr 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998068" y="4444678"/>
            <a:ext cx="11510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ANADOLU MERKEZ</a:t>
            </a:r>
            <a:endParaRPr lang="en-US" sz="1200" b="1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195190" y="3948621"/>
            <a:ext cx="3294420" cy="793692"/>
          </a:xfrm>
          <a:prstGeom prst="straightConnector1">
            <a:avLst/>
          </a:prstGeom>
          <a:ln w="63500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71286" y="2943927"/>
            <a:ext cx="403285" cy="1256307"/>
          </a:xfrm>
          <a:prstGeom prst="straightConnector1">
            <a:avLst/>
          </a:prstGeom>
          <a:ln w="63500">
            <a:solidFill>
              <a:schemeClr val="accent4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942967" y="2928679"/>
            <a:ext cx="538531" cy="311955"/>
          </a:xfrm>
          <a:prstGeom prst="straightConnector1">
            <a:avLst/>
          </a:prstGeom>
          <a:ln w="63500">
            <a:solidFill>
              <a:schemeClr val="accent4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149130" y="3601381"/>
            <a:ext cx="1118264" cy="843298"/>
          </a:xfrm>
          <a:prstGeom prst="straightConnector1">
            <a:avLst/>
          </a:prstGeom>
          <a:ln w="63500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063974" y="1806798"/>
            <a:ext cx="317534" cy="2393436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365339" y="1803823"/>
            <a:ext cx="4898262" cy="1436811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381508" y="1806798"/>
            <a:ext cx="2937194" cy="1121881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3646" y="2343730"/>
            <a:ext cx="5670354" cy="35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0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3" grpId="1" animBg="1"/>
      <p:bldP spid="13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3750"/>
          </a:xfrm>
        </p:spPr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EKİPMAN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3750"/>
            <a:ext cx="5718175" cy="5332413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B523B4"/>
                </a:solidFill>
                <a:latin typeface="Comic Sans MS"/>
                <a:cs typeface="Comic Sans MS"/>
              </a:rPr>
              <a:t>Her </a:t>
            </a:r>
            <a:r>
              <a:rPr lang="en-US" sz="2800" dirty="0" err="1" smtClean="0">
                <a:solidFill>
                  <a:srgbClr val="B523B4"/>
                </a:solidFill>
                <a:latin typeface="Comic Sans MS"/>
                <a:cs typeface="Comic Sans MS"/>
              </a:rPr>
              <a:t>merkez</a:t>
            </a:r>
            <a:r>
              <a:rPr lang="en-US" sz="2800" dirty="0" smtClean="0">
                <a:solidFill>
                  <a:srgbClr val="B523B4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B523B4"/>
                </a:solidFill>
                <a:latin typeface="Comic Sans MS"/>
                <a:cs typeface="Comic Sans MS"/>
              </a:rPr>
              <a:t>için</a:t>
            </a:r>
            <a:r>
              <a:rPr lang="en-US" sz="2800" dirty="0" smtClean="0">
                <a:solidFill>
                  <a:srgbClr val="B523B4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rgbClr val="B523B4"/>
                </a:solidFill>
                <a:latin typeface="Comic Sans MS"/>
                <a:cs typeface="Comic Sans MS"/>
              </a:rPr>
              <a:t>minimumda</a:t>
            </a:r>
            <a:endParaRPr lang="en-US" sz="2800" dirty="0" smtClean="0">
              <a:solidFill>
                <a:srgbClr val="B523B4"/>
              </a:solidFill>
              <a:latin typeface="Comic Sans MS"/>
              <a:cs typeface="Comic Sans MS"/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DOKU TAKİP</a:t>
            </a:r>
          </a:p>
          <a:p>
            <a:pPr lvl="1"/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  <a:latin typeface="Comic Sans MS"/>
                <a:cs typeface="Comic Sans MS"/>
              </a:rPr>
              <a:t>DOKU GÖMME</a:t>
            </a:r>
          </a:p>
          <a:p>
            <a:pPr lvl="1"/>
            <a:r>
              <a:rPr lang="en-US" sz="1800" dirty="0" smtClean="0">
                <a:solidFill>
                  <a:srgbClr val="1F9BDA"/>
                </a:solidFill>
                <a:latin typeface="Comic Sans MS"/>
                <a:cs typeface="Comic Sans MS"/>
              </a:rPr>
              <a:t>OTOMATİK BOYAMA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ETÜV, BUZDOLABI</a:t>
            </a:r>
          </a:p>
          <a:p>
            <a:pPr lvl="1"/>
            <a:r>
              <a:rPr lang="en-US" sz="1800" b="1" dirty="0" smtClean="0">
                <a:solidFill>
                  <a:schemeClr val="bg2"/>
                </a:solidFill>
                <a:latin typeface="Comic Sans MS"/>
                <a:cs typeface="Comic Sans MS"/>
              </a:rPr>
              <a:t>-80 </a:t>
            </a:r>
            <a:r>
              <a:rPr lang="en-US" sz="1800" b="1" dirty="0" err="1" smtClean="0">
                <a:solidFill>
                  <a:schemeClr val="bg2"/>
                </a:solidFill>
                <a:latin typeface="Comic Sans MS"/>
                <a:cs typeface="Comic Sans MS"/>
              </a:rPr>
              <a:t>dondurucu</a:t>
            </a:r>
            <a:endParaRPr lang="en-US" sz="1800" b="1" dirty="0" smtClean="0">
              <a:solidFill>
                <a:schemeClr val="bg2"/>
              </a:solidFill>
              <a:latin typeface="Comic Sans MS"/>
              <a:cs typeface="Comic Sans MS"/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MİKROTOM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MAKROSKOPİ KABİNİ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FROZEN CİHAZI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HİSTOKİMYA</a:t>
            </a:r>
          </a:p>
          <a:p>
            <a:pPr lvl="2"/>
            <a:r>
              <a:rPr lang="en-US" sz="1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Elde</a:t>
            </a:r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yapılır</a:t>
            </a:r>
            <a:endParaRPr lang="en-US" sz="1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İMMUNOHİSTOKİMYA</a:t>
            </a:r>
          </a:p>
          <a:p>
            <a:pPr lvl="2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CİHAZ GEREKLİ!!! (Kit </a:t>
            </a:r>
            <a:r>
              <a:rPr lang="en-US" sz="1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karşılığı</a:t>
            </a:r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)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DİGİTAL PATOLOJİ</a:t>
            </a:r>
          </a:p>
          <a:p>
            <a:pPr lvl="2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MAKROSKOPİ EKİPMANI</a:t>
            </a:r>
          </a:p>
          <a:p>
            <a:pPr lvl="2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12-200 KAPASİTELİ TARAMA CİHAZI</a:t>
            </a:r>
          </a:p>
          <a:p>
            <a:pPr lvl="2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BİLGİSAYAR-EKRAN-TABLET</a:t>
            </a:r>
          </a:p>
          <a:p>
            <a:pPr lvl="2"/>
            <a:endParaRPr lang="en-US" sz="1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sz="1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sz="1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sz="1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0723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75" y="0"/>
            <a:ext cx="8229600" cy="1600200"/>
          </a:xfrm>
        </p:spPr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MERKEZ EKİPMAN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2625"/>
            <a:ext cx="5257800" cy="41735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MAKROSKOPİ ÜNİTESİ ----4-6lı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Doku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takip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-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Tercihen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2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adet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Doku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gömme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Mikrotom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–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Başlangıçta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3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adet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Otomatik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boyama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Frozen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ünitesi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Etüv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buzdolabı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, -80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dondurucu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Comic Sans MS"/>
                <a:cs typeface="Comic Sans MS"/>
              </a:rPr>
              <a:t>MİKROSKOP??!!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2-3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başlı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HİSTOKİMYA İMMUNOHİSTOKİMYA</a:t>
            </a:r>
          </a:p>
          <a:p>
            <a:endParaRPr lang="en-US" dirty="0">
              <a:solidFill>
                <a:srgbClr val="B523B4"/>
              </a:solidFill>
              <a:latin typeface="Comic Sans MS"/>
              <a:cs typeface="Comic Sans MS"/>
            </a:endParaRPr>
          </a:p>
          <a:p>
            <a:r>
              <a:rPr lang="en-US" dirty="0" smtClean="0">
                <a:solidFill>
                  <a:srgbClr val="B523B4"/>
                </a:solidFill>
                <a:latin typeface="Comic Sans MS"/>
                <a:cs typeface="Comic Sans MS"/>
              </a:rPr>
              <a:t>BARKOD SİSTEMLİ TAKİP!!!</a:t>
            </a:r>
            <a:endParaRPr lang="en-US" dirty="0">
              <a:solidFill>
                <a:srgbClr val="B523B4"/>
              </a:solidFill>
              <a:latin typeface="Comic Sans MS"/>
              <a:cs typeface="Comic Sans MS"/>
            </a:endParaRPr>
          </a:p>
          <a:p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dirty="0" smtClean="0">
              <a:solidFill>
                <a:schemeClr val="accent6"/>
              </a:solidFill>
              <a:latin typeface="Comic Sans MS"/>
              <a:cs typeface="Comic Sans MS"/>
            </a:endParaRPr>
          </a:p>
          <a:p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4125" y="1721792"/>
            <a:ext cx="2317750" cy="4616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SAKURA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4125" y="2610792"/>
            <a:ext cx="2492375" cy="830997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mic Sans MS"/>
                <a:cs typeface="Comic Sans MS"/>
              </a:rPr>
              <a:t>Mikrotomlar</a:t>
            </a:r>
            <a:r>
              <a:rPr lang="en-US" sz="2400" dirty="0" smtClean="0"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latin typeface="Comic Sans MS"/>
                <a:cs typeface="Comic Sans MS"/>
              </a:rPr>
              <a:t>ve</a:t>
            </a:r>
            <a:r>
              <a:rPr lang="en-US" sz="2400" dirty="0" smtClean="0">
                <a:latin typeface="Comic Sans MS"/>
                <a:cs typeface="Comic Sans MS"/>
              </a:rPr>
              <a:t> frozen </a:t>
            </a:r>
            <a:r>
              <a:rPr lang="en-US" sz="2400" b="1" dirty="0" smtClean="0">
                <a:latin typeface="Comic Sans MS"/>
                <a:cs typeface="Comic Sans MS"/>
              </a:rPr>
              <a:t>LEİCA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34125" y="3731567"/>
            <a:ext cx="2492375" cy="830997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mic Sans MS"/>
                <a:cs typeface="Comic Sans MS"/>
              </a:rPr>
              <a:t>Makroskopi</a:t>
            </a:r>
            <a:r>
              <a:rPr lang="en-US" sz="2400" dirty="0" smtClean="0"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latin typeface="Comic Sans MS"/>
                <a:cs typeface="Comic Sans MS"/>
              </a:rPr>
              <a:t>Önemli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8250" y="4922192"/>
            <a:ext cx="2492375" cy="830997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mic Sans MS"/>
                <a:cs typeface="Comic Sans MS"/>
              </a:rPr>
              <a:t>Mikroskoplar</a:t>
            </a:r>
            <a:r>
              <a:rPr lang="en-US" sz="2400" dirty="0" smtClean="0">
                <a:latin typeface="Comic Sans MS"/>
                <a:cs typeface="Comic Sans MS"/>
              </a:rPr>
              <a:t> NİKON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8250" y="6114399"/>
            <a:ext cx="2317750" cy="4616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ROCHE</a:t>
            </a:r>
            <a:endParaRPr lang="en-US" sz="24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02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Kütüphane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29556"/>
            <a:ext cx="8229600" cy="3896607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Geniş</a:t>
            </a:r>
            <a:r>
              <a:rPr lang="en-US" sz="36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bir</a:t>
            </a:r>
            <a:r>
              <a:rPr lang="en-US" sz="36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kütüphaneye</a:t>
            </a:r>
            <a:r>
              <a:rPr lang="en-US" sz="36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ihtiyacımız</a:t>
            </a:r>
            <a:r>
              <a:rPr lang="en-US" sz="36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var</a:t>
            </a:r>
            <a:endParaRPr lang="en-US" sz="36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Cihaz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alımı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sırasında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firmalardan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sağlanabilir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??</a:t>
            </a:r>
          </a:p>
          <a:p>
            <a:endParaRPr lang="en-US" sz="3600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36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Tercihen</a:t>
            </a:r>
            <a:r>
              <a:rPr lang="en-US" sz="3600" dirty="0" smtClean="0">
                <a:solidFill>
                  <a:schemeClr val="tx1"/>
                </a:solidFill>
                <a:latin typeface="Comic Sans MS"/>
                <a:cs typeface="Comic Sans MS"/>
              </a:rPr>
              <a:t> online </a:t>
            </a:r>
            <a:r>
              <a:rPr lang="en-US" sz="36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üyelikler</a:t>
            </a:r>
            <a:r>
              <a:rPr lang="en-US" sz="36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3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228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DİJİTAL PATOLOJİ EKİPMAN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 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21" y="1739899"/>
            <a:ext cx="8034453" cy="51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9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Olmazsa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Olmaz</a:t>
            </a:r>
            <a:r>
              <a:rPr lang="en-US" dirty="0" smtClean="0">
                <a:latin typeface="Comic Sans MS"/>
                <a:cs typeface="Comic Sans MS"/>
              </a:rPr>
              <a:t/>
            </a:r>
            <a:br>
              <a:rPr lang="en-US" dirty="0" smtClean="0">
                <a:latin typeface="Comic Sans MS"/>
                <a:cs typeface="Comic Sans MS"/>
              </a:rPr>
            </a:br>
            <a:r>
              <a:rPr lang="en-US" dirty="0" smtClean="0">
                <a:latin typeface="Comic Sans MS"/>
                <a:cs typeface="Comic Sans MS"/>
              </a:rPr>
              <a:t>-her </a:t>
            </a:r>
            <a:r>
              <a:rPr lang="en-US" dirty="0" err="1" smtClean="0">
                <a:latin typeface="Comic Sans MS"/>
                <a:cs typeface="Comic Sans MS"/>
              </a:rPr>
              <a:t>zaman</a:t>
            </a:r>
            <a:r>
              <a:rPr lang="en-US" dirty="0" smtClean="0">
                <a:latin typeface="Comic Sans MS"/>
                <a:cs typeface="Comic Sans MS"/>
              </a:rPr>
              <a:t>-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8458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EKİP ÇALIŞMASI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Uyumlu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Ekip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lnSpc>
                <a:spcPct val="120000"/>
              </a:lnSpc>
            </a:pP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İyi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insan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İyi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patolog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Klinikopatolojik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korrelasyon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Olumlu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Klinik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-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patoloji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iletişimi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KALİTE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çalışmaları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>
              <a:lnSpc>
                <a:spcPct val="120000"/>
              </a:lnSpc>
            </a:pP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Yönetim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/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kalite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ayrıca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bir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mesai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gerektiriyor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 (1 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dr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, 1teknisyen/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sekreter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) </a:t>
            </a:r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KADROYU BELİRLERKEN UNUTULMAMALI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smtClean="0">
                <a:solidFill>
                  <a:srgbClr val="000090"/>
                </a:solidFill>
                <a:latin typeface="Comic Sans MS"/>
                <a:cs typeface="Comic Sans MS"/>
              </a:rPr>
              <a:t>	YILLIK OLGU SAYISI </a:t>
            </a:r>
            <a:r>
              <a:rPr lang="en-US" b="1" u="sng" dirty="0" smtClean="0">
                <a:solidFill>
                  <a:srgbClr val="000090"/>
                </a:solidFill>
                <a:latin typeface="Comic Sans MS"/>
                <a:cs typeface="Comic Sans MS"/>
              </a:rPr>
              <a:t>2500-4500/5300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2699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Dijital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Patoloji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ekipman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61009" y="1600200"/>
            <a:ext cx="7619366" cy="45262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MERKEZ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Server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HBYS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entegrasyonu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200 lam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tarama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kapasiteli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tarayıcı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İnternet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altyapısı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BİLGİSAYAR, EKRAN, TABLET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ANADOLU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12-200 lam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tarama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kapasiteli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tarayıcı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İnternet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altyapısı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BİLGİSAYAR, EKRAN, TABLET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YURTDIŞI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200 lam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tarama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kapasiteli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tarayıcı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İnternet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altyapısı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BİLGİSAYAR, EKRAN, TABLET</a:t>
            </a:r>
          </a:p>
          <a:p>
            <a:pPr lvl="1"/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0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800"/>
            <a:ext cx="5518539" cy="4076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531" y="2800769"/>
            <a:ext cx="4303469" cy="4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923" r="-6923"/>
          <a:stretch>
            <a:fillRect/>
          </a:stretch>
        </p:blipFill>
        <p:spPr>
          <a:xfrm>
            <a:off x="613977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095657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kran Resmi 2020-02-05 20.50.43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49392"/>
            <a:ext cx="9131319" cy="66479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32192" y="1101762"/>
            <a:ext cx="1998280" cy="1680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ran Resmi 2020-02-05 20.50.5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9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1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ran Resmi 2020-02-05 20.50.5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91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ran Resmi 2020-02-05 20.51.0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9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Kısaca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Comic Sans MS"/>
                <a:cs typeface="Comic Sans MS"/>
              </a:rPr>
              <a:t>Kayıt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ve</a:t>
            </a:r>
            <a:r>
              <a:rPr lang="en-US" dirty="0" smtClean="0">
                <a:latin typeface="Comic Sans MS"/>
                <a:cs typeface="Comic Sans MS"/>
              </a:rPr>
              <a:t> Lab </a:t>
            </a:r>
            <a:r>
              <a:rPr lang="en-US" dirty="0" err="1" smtClean="0">
                <a:latin typeface="Comic Sans MS"/>
                <a:cs typeface="Comic Sans MS"/>
              </a:rPr>
              <a:t>dijital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takipte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dirty="0" err="1" smtClean="0">
                <a:latin typeface="Comic Sans MS"/>
                <a:cs typeface="Comic Sans MS"/>
              </a:rPr>
              <a:t>Makroskopi</a:t>
            </a:r>
            <a:r>
              <a:rPr lang="en-US" dirty="0" smtClean="0">
                <a:latin typeface="Comic Sans MS"/>
                <a:cs typeface="Comic Sans MS"/>
              </a:rPr>
              <a:t>/</a:t>
            </a:r>
            <a:r>
              <a:rPr lang="en-US" dirty="0" err="1" smtClean="0">
                <a:latin typeface="Comic Sans MS"/>
                <a:cs typeface="Comic Sans MS"/>
              </a:rPr>
              <a:t>raporlama</a:t>
            </a:r>
            <a:r>
              <a:rPr lang="en-US" dirty="0">
                <a:latin typeface="Comic Sans MS"/>
                <a:cs typeface="Comic Sans MS"/>
              </a:rPr>
              <a:t>;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sesli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kayıt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ile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kolaylaştırılmış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ve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dijital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takipte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dirty="0" err="1" smtClean="0">
                <a:latin typeface="Comic Sans MS"/>
                <a:cs typeface="Comic Sans MS"/>
              </a:rPr>
              <a:t>Preparatlar</a:t>
            </a:r>
            <a:r>
              <a:rPr lang="en-US" dirty="0" smtClean="0">
                <a:latin typeface="Comic Sans MS"/>
                <a:cs typeface="Comic Sans MS"/>
              </a:rPr>
              <a:t> (</a:t>
            </a:r>
            <a:r>
              <a:rPr lang="en-US" dirty="0" err="1" smtClean="0">
                <a:latin typeface="Comic Sans MS"/>
                <a:cs typeface="Comic Sans MS"/>
              </a:rPr>
              <a:t>lam,blok,rapor</a:t>
            </a:r>
            <a:r>
              <a:rPr lang="en-US" dirty="0" smtClean="0">
                <a:latin typeface="Comic Sans MS"/>
                <a:cs typeface="Comic Sans MS"/>
              </a:rPr>
              <a:t>) </a:t>
            </a:r>
            <a:r>
              <a:rPr lang="en-US" dirty="0" err="1" smtClean="0">
                <a:latin typeface="Comic Sans MS"/>
                <a:cs typeface="Comic Sans MS"/>
              </a:rPr>
              <a:t>dijital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dirty="0" smtClean="0">
                <a:latin typeface="Comic Sans MS"/>
                <a:cs typeface="Comic Sans MS"/>
              </a:rPr>
              <a:t>Frozen </a:t>
            </a:r>
            <a:r>
              <a:rPr lang="en-US" dirty="0" err="1" smtClean="0">
                <a:latin typeface="Comic Sans MS"/>
                <a:cs typeface="Comic Sans MS"/>
              </a:rPr>
              <a:t>işlemi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dijital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dirty="0" err="1" smtClean="0">
                <a:latin typeface="Comic Sans MS"/>
                <a:cs typeface="Comic Sans MS"/>
              </a:rPr>
              <a:t>Arşiv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dijital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takipte</a:t>
            </a:r>
            <a:endParaRPr lang="en-US" dirty="0" smtClean="0">
              <a:latin typeface="Comic Sans MS"/>
              <a:cs typeface="Comic Sans MS"/>
            </a:endParaRPr>
          </a:p>
          <a:p>
            <a:endParaRPr lang="en-US" dirty="0"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Personel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tasarrufu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Güvenlik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Kalite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parametrelerinin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kolay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takibi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Hata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kaynağını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bulmak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ve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tekrarını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engellemek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kolay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dirty="0" smtClean="0">
              <a:latin typeface="Comic Sans MS"/>
              <a:cs typeface="Comic Sans MS"/>
            </a:endParaRPr>
          </a:p>
          <a:p>
            <a:endParaRPr lang="en-US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666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Örnek</a:t>
            </a:r>
            <a:r>
              <a:rPr lang="en-US" dirty="0" smtClean="0"/>
              <a:t> </a:t>
            </a:r>
            <a:r>
              <a:rPr lang="en-US" dirty="0" err="1" smtClean="0"/>
              <a:t>uygulamalar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https://apnews.com/</a:t>
            </a:r>
            <a:r>
              <a:rPr lang="en-US" dirty="0" smtClean="0">
                <a:hlinkClick r:id="rId2"/>
              </a:rPr>
              <a:t>16f4b47e83e8b007094abcd3857c15fe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https://healthcare-in-europe.com/en/news/new-dutch-digital-pathology-</a:t>
            </a:r>
            <a:r>
              <a:rPr lang="en-US" dirty="0" smtClean="0">
                <a:hlinkClick r:id="rId3"/>
              </a:rPr>
              <a:t>advances.html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https://medical.sectra.com/product/sectra-digital-pathology-solution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www.dicomstandard.org</a:t>
            </a:r>
            <a:r>
              <a:rPr lang="en-US" dirty="0"/>
              <a:t>/history/</a:t>
            </a:r>
          </a:p>
        </p:txBody>
      </p:sp>
    </p:spTree>
    <p:extLst>
      <p:ext uri="{BB962C8B-B14F-4D97-AF65-F5344CB8AC3E}">
        <p14:creationId xmlns:p14="http://schemas.microsoft.com/office/powerpoint/2010/main" val="4182549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ran Resmi 2020-02-05 20.51.05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87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EKİP</a:t>
            </a:r>
            <a:br>
              <a:rPr lang="en-US" dirty="0" smtClean="0">
                <a:latin typeface="Comic Sans MS"/>
                <a:cs typeface="Comic Sans MS"/>
              </a:rPr>
            </a:b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/>
                </a:solidFill>
                <a:latin typeface="Comic Sans MS"/>
                <a:cs typeface="Comic Sans MS"/>
              </a:rPr>
              <a:t>MERKEZ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5-6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kişi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Hemen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tüm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seksiyonları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kapsamalı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Frozen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yükü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önemli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Dijital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patoloji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ile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kolaylaşır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b="1" dirty="0">
                <a:solidFill>
                  <a:srgbClr val="B523B4"/>
                </a:solidFill>
                <a:latin typeface="Comic Sans MS"/>
                <a:cs typeface="Comic Sans MS"/>
              </a:rPr>
              <a:t>DİĞER İLLER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1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hekim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Teknisyen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b="1" dirty="0">
                <a:solidFill>
                  <a:srgbClr val="B523B4"/>
                </a:solidFill>
                <a:latin typeface="Comic Sans MS"/>
                <a:cs typeface="Comic Sans MS"/>
              </a:rPr>
              <a:t>YURTDIŞI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Tercihen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1 ‘native’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patolog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dr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Tercihen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patolog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Teknisyen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6"/>
                </a:solidFill>
                <a:latin typeface="Comic Sans MS"/>
                <a:cs typeface="Comic Sans MS"/>
              </a:rPr>
              <a:t>MERKEZ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Önerebileceğim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4-5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kişilik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ekip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Eksik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seksiyonlar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için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hekim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ARAŞTIRILMALI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b="1" dirty="0">
                <a:solidFill>
                  <a:srgbClr val="B523B4"/>
                </a:solidFill>
                <a:latin typeface="Comic Sans MS"/>
                <a:cs typeface="Comic Sans MS"/>
              </a:rPr>
              <a:t>DİĞER İLLER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Diyarbakır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ayarlanabilir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2"/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Uzm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. Dr.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Kayseri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ayarlanabilir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Prof. Dr.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Ankara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ayarlanabilir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Prof. Dr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Antalya ARAŞTIRILMALI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b="1" dirty="0">
                <a:solidFill>
                  <a:srgbClr val="B523B4"/>
                </a:solidFill>
                <a:latin typeface="Comic Sans MS"/>
                <a:cs typeface="Comic Sans MS"/>
              </a:rPr>
              <a:t>YURTDIŞI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PLANLANMALI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ran Resmi 2020-02-05 20.51.10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3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ran Resmi 2020-02-05 20.51.35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328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2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ran Resmi 2020-02-05 20.51.4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4696"/>
            <a:ext cx="9233581" cy="69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ran Resmi 2020-02-05 20.51.46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305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kran Resmi 2020-02-05 21.00.09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70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60"/>
            <a:ext cx="9168295" cy="64601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6800"/>
            <a:ext cx="7616799" cy="423360"/>
          </a:xfrm>
        </p:spPr>
        <p:txBody>
          <a:bodyPr/>
          <a:lstStyle/>
          <a:p>
            <a:r>
              <a:rPr lang="en-US" dirty="0" err="1" smtClean="0"/>
              <a:t>sectra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61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22375"/>
          </a:xfrm>
        </p:spPr>
        <p:txBody>
          <a:bodyPr/>
          <a:lstStyle/>
          <a:p>
            <a:r>
              <a:rPr lang="en-US" sz="4400" b="1" dirty="0" smtClean="0">
                <a:latin typeface="Comic Sans MS"/>
                <a:cs typeface="Comic Sans MS"/>
              </a:rPr>
              <a:t>DİJİTAL PATOLOJİ PLANI</a:t>
            </a:r>
            <a:endParaRPr lang="en-US" sz="4400" b="1" dirty="0">
              <a:latin typeface="Comic Sans MS"/>
              <a:cs typeface="Comic Sans M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360960"/>
            <a:ext cx="6006413" cy="4777601"/>
            <a:chOff x="0" y="1016000"/>
            <a:chExt cx="6006413" cy="4777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016000"/>
              <a:ext cx="6006413" cy="477760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39825" y="2666226"/>
              <a:ext cx="142875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889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RUTİN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61833" y="3444101"/>
              <a:ext cx="1905279" cy="92333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889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ÖZELLİKLİ VAKALARIN ARŞİVLENMESİ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44814" y="4524518"/>
              <a:ext cx="1806576" cy="92333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889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TAM DİJİTAL PATOLOJİ LAB/ARŞİV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64201" y="2305075"/>
            <a:ext cx="3371850" cy="2585323"/>
          </a:xfrm>
          <a:prstGeom prst="rect">
            <a:avLst/>
          </a:prstGeom>
          <a:noFill/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MALİYET</a:t>
            </a:r>
          </a:p>
          <a:p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FARKLI FORMÜLLERİN DEĞERLENDİRİLMESİ</a:t>
            </a:r>
          </a:p>
          <a:p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YURT İÇİ? YURT DIŞI FİRMALAR</a:t>
            </a:r>
          </a:p>
          <a:p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accent6"/>
                </a:solidFill>
              </a:rPr>
              <a:t>YAZILIM? DONANIM?</a:t>
            </a:r>
          </a:p>
        </p:txBody>
      </p:sp>
    </p:spTree>
    <p:extLst>
      <p:ext uri="{BB962C8B-B14F-4D97-AF65-F5344CB8AC3E}">
        <p14:creationId xmlns:p14="http://schemas.microsoft.com/office/powerpoint/2010/main" val="172558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9280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2271611"/>
            <a:ext cx="4534766" cy="3800162"/>
            <a:chOff x="0" y="2271611"/>
            <a:chExt cx="4534766" cy="38001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71611"/>
              <a:ext cx="4534766" cy="3800162"/>
            </a:xfrm>
            <a:prstGeom prst="rect">
              <a:avLst/>
            </a:prstGeom>
          </p:spPr>
        </p:pic>
        <p:sp>
          <p:nvSpPr>
            <p:cNvPr id="5" name="Frame 4"/>
            <p:cNvSpPr/>
            <p:nvPr/>
          </p:nvSpPr>
          <p:spPr>
            <a:xfrm>
              <a:off x="1865643" y="2649905"/>
              <a:ext cx="1410990" cy="313598"/>
            </a:xfrm>
            <a:prstGeom prst="fram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/>
            <p:cNvSpPr/>
            <p:nvPr/>
          </p:nvSpPr>
          <p:spPr>
            <a:xfrm>
              <a:off x="0" y="3277101"/>
              <a:ext cx="4534766" cy="642876"/>
            </a:xfrm>
            <a:prstGeom prst="frame">
              <a:avLst>
                <a:gd name="adj1" fmla="val 274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4365" y="1175993"/>
            <a:ext cx="8734212" cy="5682007"/>
            <a:chOff x="284365" y="1175993"/>
            <a:chExt cx="8734212" cy="5682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365" y="1175993"/>
              <a:ext cx="8734212" cy="5682007"/>
            </a:xfrm>
            <a:prstGeom prst="rect">
              <a:avLst/>
            </a:prstGeom>
          </p:spPr>
        </p:pic>
        <p:sp>
          <p:nvSpPr>
            <p:cNvPr id="9" name="Frame 8"/>
            <p:cNvSpPr/>
            <p:nvPr/>
          </p:nvSpPr>
          <p:spPr>
            <a:xfrm>
              <a:off x="5204986" y="1175993"/>
              <a:ext cx="972015" cy="391998"/>
            </a:xfrm>
            <a:prstGeom prst="fram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ame 9"/>
            <p:cNvSpPr/>
            <p:nvPr/>
          </p:nvSpPr>
          <p:spPr>
            <a:xfrm>
              <a:off x="4280003" y="1771830"/>
              <a:ext cx="4738574" cy="376317"/>
            </a:xfrm>
            <a:prstGeom prst="fram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276633" y="2414706"/>
              <a:ext cx="52363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ame 13"/>
            <p:cNvSpPr/>
            <p:nvPr/>
          </p:nvSpPr>
          <p:spPr>
            <a:xfrm>
              <a:off x="1191503" y="4327655"/>
              <a:ext cx="4624912" cy="391997"/>
            </a:xfrm>
            <a:prstGeom prst="fram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01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500"/>
            <a:ext cx="7227405" cy="45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1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SEKSİYONLAŞMA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8574" y="1600200"/>
            <a:ext cx="5475426" cy="387667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Comic Sans MS"/>
                <a:cs typeface="Comic Sans MS"/>
              </a:rPr>
              <a:t>EKİP- 4 KİŞİ TRANSFER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2PROF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1DOÇ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1 </a:t>
            </a:r>
            <a:r>
              <a:rPr lang="en-US" b="1" u="sng" dirty="0" smtClean="0">
                <a:solidFill>
                  <a:schemeClr val="accent6"/>
                </a:solidFill>
                <a:latin typeface="Comic Sans MS"/>
                <a:cs typeface="Comic Sans MS"/>
              </a:rPr>
              <a:t>KIDEMLİ </a:t>
            </a:r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UZMAN</a:t>
            </a:r>
          </a:p>
          <a:p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smtClean="0">
                <a:solidFill>
                  <a:schemeClr val="accent5"/>
                </a:solidFill>
                <a:latin typeface="Comic Sans MS"/>
                <a:cs typeface="Comic Sans MS"/>
              </a:rPr>
              <a:t>PROF..</a:t>
            </a:r>
          </a:p>
          <a:p>
            <a:endParaRPr lang="en-US" dirty="0">
              <a:solidFill>
                <a:srgbClr val="B523B4"/>
              </a:solidFill>
              <a:latin typeface="Comic Sans MS"/>
              <a:cs typeface="Comic Sans MS"/>
            </a:endParaRPr>
          </a:p>
          <a:p>
            <a:r>
              <a:rPr lang="en-US" b="1" dirty="0" smtClean="0">
                <a:solidFill>
                  <a:srgbClr val="267CF2"/>
                </a:solidFill>
                <a:latin typeface="Comic Sans MS"/>
                <a:cs typeface="Comic Sans MS"/>
              </a:rPr>
              <a:t>Prof. Dr. </a:t>
            </a:r>
            <a:r>
              <a:rPr lang="en-US" b="1" dirty="0" err="1" smtClean="0">
                <a:solidFill>
                  <a:srgbClr val="267CF2"/>
                </a:solidFill>
                <a:latin typeface="Comic Sans MS"/>
                <a:cs typeface="Comic Sans MS"/>
              </a:rPr>
              <a:t>Cuyan</a:t>
            </a:r>
            <a:r>
              <a:rPr lang="en-US" b="1" dirty="0" smtClean="0">
                <a:solidFill>
                  <a:srgbClr val="267CF2"/>
                </a:solidFill>
                <a:latin typeface="Comic Sans MS"/>
                <a:cs typeface="Comic Sans MS"/>
              </a:rPr>
              <a:t> DEMİRKESEN (</a:t>
            </a:r>
            <a:r>
              <a:rPr lang="en-US" b="1" dirty="0" err="1" smtClean="0">
                <a:solidFill>
                  <a:srgbClr val="267CF2"/>
                </a:solidFill>
                <a:latin typeface="Comic Sans MS"/>
                <a:cs typeface="Comic Sans MS"/>
              </a:rPr>
              <a:t>Konsültan</a:t>
            </a:r>
            <a:r>
              <a:rPr lang="en-US" b="1" dirty="0" smtClean="0">
                <a:solidFill>
                  <a:srgbClr val="267CF2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rgbClr val="267CF2"/>
                </a:solidFill>
                <a:latin typeface="Comic Sans MS"/>
                <a:cs typeface="Comic Sans MS"/>
              </a:rPr>
              <a:t>veya</a:t>
            </a:r>
            <a:r>
              <a:rPr lang="en-US" b="1" dirty="0" smtClean="0">
                <a:solidFill>
                  <a:srgbClr val="267CF2"/>
                </a:solidFill>
                <a:latin typeface="Comic Sans MS"/>
                <a:cs typeface="Comic Sans MS"/>
              </a:rPr>
              <a:t> transfer!!!)</a:t>
            </a:r>
            <a:endParaRPr lang="en-US" b="1" dirty="0">
              <a:solidFill>
                <a:srgbClr val="267CF2"/>
              </a:solidFill>
              <a:latin typeface="Comic Sans MS"/>
              <a:cs typeface="Comic Sans M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GIS</a:t>
            </a:r>
          </a:p>
          <a:p>
            <a:r>
              <a:rPr lang="en-US" dirty="0" err="1" smtClean="0">
                <a:latin typeface="Comic Sans MS"/>
                <a:cs typeface="Comic Sans MS"/>
              </a:rPr>
              <a:t>Jineko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sz="2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/>
                <a:cs typeface="Comic Sans MS"/>
              </a:rPr>
              <a:t>Deri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Comic Sans MS"/>
              <a:cs typeface="Comic Sans MS"/>
            </a:endParaRPr>
          </a:p>
          <a:p>
            <a:r>
              <a:rPr lang="en-US" dirty="0" smtClean="0">
                <a:latin typeface="Comic Sans MS"/>
                <a:cs typeface="Comic Sans MS"/>
              </a:rPr>
              <a:t>Meme</a:t>
            </a:r>
          </a:p>
          <a:p>
            <a:r>
              <a:rPr lang="en-US" dirty="0" err="1" smtClean="0">
                <a:latin typeface="Comic Sans MS"/>
                <a:cs typeface="Comic Sans MS"/>
              </a:rPr>
              <a:t>Hemato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dirty="0" err="1" smtClean="0">
                <a:latin typeface="Comic Sans MS"/>
                <a:cs typeface="Comic Sans MS"/>
              </a:rPr>
              <a:t>Nöro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dirty="0" err="1" smtClean="0">
                <a:latin typeface="Comic Sans MS"/>
                <a:cs typeface="Comic Sans MS"/>
              </a:rPr>
              <a:t>Üro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dirty="0" err="1" smtClean="0">
                <a:latin typeface="Comic Sans MS"/>
                <a:cs typeface="Comic Sans MS"/>
              </a:rPr>
              <a:t>Kemik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yumuşak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doku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dirty="0" err="1" smtClean="0">
                <a:latin typeface="Comic Sans MS"/>
                <a:cs typeface="Comic Sans MS"/>
              </a:rPr>
              <a:t>Nefro</a:t>
            </a:r>
            <a:endParaRPr lang="en-US" dirty="0" smtClean="0"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rgbClr val="C76402"/>
                </a:solidFill>
                <a:latin typeface="Comic Sans MS"/>
                <a:cs typeface="Comic Sans MS"/>
              </a:rPr>
              <a:t>Baş</a:t>
            </a:r>
            <a:r>
              <a:rPr lang="en-US" dirty="0" smtClean="0">
                <a:solidFill>
                  <a:srgbClr val="C76402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C76402"/>
                </a:solidFill>
                <a:latin typeface="Comic Sans MS"/>
                <a:cs typeface="Comic Sans MS"/>
              </a:rPr>
              <a:t>boyun</a:t>
            </a:r>
            <a:endParaRPr lang="en-US" dirty="0" smtClean="0">
              <a:solidFill>
                <a:srgbClr val="C76402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rgbClr val="C76402"/>
                </a:solidFill>
                <a:latin typeface="Comic Sans MS"/>
                <a:cs typeface="Comic Sans MS"/>
              </a:rPr>
              <a:t>Endokrin</a:t>
            </a:r>
            <a:endParaRPr lang="en-US" dirty="0" smtClean="0">
              <a:solidFill>
                <a:srgbClr val="C76402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rgbClr val="C76402"/>
                </a:solidFill>
                <a:latin typeface="Comic Sans MS"/>
                <a:cs typeface="Comic Sans MS"/>
              </a:rPr>
              <a:t>Akciğer</a:t>
            </a:r>
            <a:endParaRPr lang="en-US" dirty="0" smtClean="0">
              <a:solidFill>
                <a:srgbClr val="C76402"/>
              </a:solidFill>
              <a:latin typeface="Comic Sans MS"/>
              <a:cs typeface="Comic Sans MS"/>
            </a:endParaRPr>
          </a:p>
          <a:p>
            <a:r>
              <a:rPr lang="en-US" b="1" dirty="0" err="1" smtClean="0">
                <a:solidFill>
                  <a:srgbClr val="C76402"/>
                </a:solidFill>
                <a:latin typeface="Comic Sans MS"/>
                <a:cs typeface="Comic Sans MS"/>
              </a:rPr>
              <a:t>Sitoloji</a:t>
            </a:r>
            <a:r>
              <a:rPr lang="en-US" b="1" dirty="0" smtClean="0">
                <a:solidFill>
                  <a:srgbClr val="C76402"/>
                </a:solidFill>
                <a:latin typeface="Comic Sans MS"/>
                <a:cs typeface="Comic Sans MS"/>
              </a:rPr>
              <a:t> !!!!!!!!</a:t>
            </a:r>
          </a:p>
          <a:p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Karaciğer</a:t>
            </a:r>
            <a:endParaRPr lang="en-US" b="1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endParaRPr lang="en-US" b="1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endParaRPr lang="en-US" dirty="0" smtClean="0">
              <a:latin typeface="Comic Sans MS"/>
              <a:cs typeface="Comic Sans MS"/>
            </a:endParaRPr>
          </a:p>
          <a:p>
            <a:endParaRPr lang="en-US" dirty="0" smtClean="0">
              <a:latin typeface="Comic Sans MS"/>
              <a:cs typeface="Comic Sans MS"/>
            </a:endParaRPr>
          </a:p>
          <a:p>
            <a:endParaRPr lang="en-US" dirty="0" smtClean="0">
              <a:latin typeface="Comic Sans MS"/>
              <a:cs typeface="Comic Sans MS"/>
            </a:endParaRPr>
          </a:p>
          <a:p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7250" y="5550773"/>
            <a:ext cx="356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Prof. Dr. Hale KIRIMLIOĞLU</a:t>
            </a:r>
            <a:endParaRPr lang="en-US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499" y="6234668"/>
            <a:ext cx="37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mic Sans MS"/>
                <a:cs typeface="Comic Sans MS"/>
              </a:rPr>
              <a:t>PANKREAS??</a:t>
            </a:r>
            <a:endParaRPr lang="en-US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1626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Barkod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Takip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Sistemi</a:t>
            </a:r>
            <a:r>
              <a:rPr lang="en-US" dirty="0" smtClean="0">
                <a:latin typeface="Comic Sans MS"/>
                <a:cs typeface="Comic Sans MS"/>
              </a:rPr>
              <a:t/>
            </a:r>
            <a:br>
              <a:rPr lang="en-US" dirty="0" smtClean="0">
                <a:latin typeface="Comic Sans MS"/>
                <a:cs typeface="Comic Sans MS"/>
              </a:rPr>
            </a:br>
            <a:r>
              <a:rPr lang="en-US" dirty="0" smtClean="0">
                <a:solidFill>
                  <a:srgbClr val="B523B4"/>
                </a:solidFill>
                <a:latin typeface="Comic Sans MS"/>
                <a:cs typeface="Comic Sans MS"/>
              </a:rPr>
              <a:t>SİTOGEN</a:t>
            </a:r>
            <a:endParaRPr lang="en-US" dirty="0">
              <a:solidFill>
                <a:srgbClr val="B523B4"/>
              </a:solidFill>
              <a:latin typeface="Comic Sans MS"/>
              <a:cs typeface="Comic Sans MS"/>
            </a:endParaRPr>
          </a:p>
        </p:txBody>
      </p:sp>
      <p:pic>
        <p:nvPicPr>
          <p:cNvPr id="4" name="Picture 3" descr="Ekran Resmi 2020-02-05 21.02.53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29" y="1600200"/>
            <a:ext cx="3974544" cy="5257800"/>
          </a:xfrm>
          <a:prstGeom prst="rect">
            <a:avLst/>
          </a:prstGeom>
        </p:spPr>
      </p:pic>
      <p:pic>
        <p:nvPicPr>
          <p:cNvPr id="5" name="Picture 4" descr="Ekran Resmi 2020-02-05 21.02.59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5039" y="1600200"/>
            <a:ext cx="3933531" cy="516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kran Resmi 2020-02-05 21.06.22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6555" y="39783"/>
            <a:ext cx="6835239" cy="67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434"/>
            <a:ext cx="8229600" cy="834567"/>
          </a:xfrm>
        </p:spPr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Dig.Pat</a:t>
            </a:r>
            <a:r>
              <a:rPr lang="en-US" dirty="0" smtClean="0">
                <a:latin typeface="Comic Sans MS"/>
                <a:cs typeface="Comic Sans MS"/>
              </a:rPr>
              <a:t>.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95800" cy="5257800"/>
          </a:xfrm>
          <a:ln w="63500"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VİRASOFT</a:t>
            </a: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Geniş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bir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ekip</a:t>
            </a:r>
            <a:endParaRPr lang="en-US" sz="2000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Daha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etkin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çalışmaları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var</a:t>
            </a:r>
            <a:endParaRPr lang="en-US" sz="2000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BİRLİKTE ÇALIŞAMADIK!!</a:t>
            </a:r>
          </a:p>
          <a:p>
            <a:pPr lvl="1">
              <a:lnSpc>
                <a:spcPct val="120000"/>
              </a:lnSpc>
            </a:pPr>
            <a:r>
              <a:rPr lang="en-US" sz="2000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Acıbadem</a:t>
            </a:r>
            <a:r>
              <a:rPr lang="en-US" sz="2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ile</a:t>
            </a:r>
            <a:r>
              <a:rPr lang="en-US" sz="2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ortak</a:t>
            </a:r>
            <a:r>
              <a:rPr lang="en-US" sz="2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hareket</a:t>
            </a:r>
            <a:r>
              <a:rPr lang="en-US" sz="2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ediyorlar</a:t>
            </a:r>
            <a:endParaRPr lang="en-US" sz="2000" b="1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Bakanlık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destekli</a:t>
            </a:r>
            <a:endParaRPr lang="en-US" sz="2000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Şehir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hastanelerinde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varlar</a:t>
            </a:r>
            <a:endParaRPr lang="en-US" sz="2000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600200"/>
            <a:ext cx="4407408" cy="5257800"/>
          </a:xfrm>
          <a:ln w="63500">
            <a:solidFill>
              <a:schemeClr val="accent6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ARGENİT</a:t>
            </a: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Birlikte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çalıştık</a:t>
            </a:r>
            <a:endParaRPr lang="en-US" sz="20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Kerim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Çapar</a:t>
            </a:r>
            <a:endParaRPr lang="en-US" sz="20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Uzun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yıllardır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görüntü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işleme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çalışıyorlar</a:t>
            </a:r>
            <a:endParaRPr lang="en-US" sz="20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Floresan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ve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genetik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ağırlıklı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çalışmaları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mevcut</a:t>
            </a:r>
            <a:endParaRPr lang="en-US" sz="20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Ortak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projelerimiz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var</a:t>
            </a:r>
            <a:endParaRPr lang="en-US" sz="20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endParaRPr lang="en-US" sz="20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>
              <a:lnSpc>
                <a:spcPct val="12000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Tarama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sistemi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TÜBİTAK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projesi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ile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geliştirildi</a:t>
            </a:r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. DANIŞMANI DR. İLKNUR TÜRKMEN</a:t>
            </a:r>
            <a:endParaRPr lang="en-US" sz="20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2104" y="2950480"/>
            <a:ext cx="6032192" cy="1938992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mic Sans MS"/>
                <a:cs typeface="Comic Sans MS"/>
              </a:rPr>
              <a:t>KAREKOD TAKİP SİSTEMİ İÇİN </a:t>
            </a:r>
            <a:r>
              <a:rPr lang="en-US" sz="4000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SİTOGEN!!!</a:t>
            </a:r>
            <a:endParaRPr lang="en-US" sz="4000" b="1" dirty="0">
              <a:solidFill>
                <a:srgbClr val="B523B4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26410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Dig. Pat.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3DHistech</a:t>
            </a:r>
          </a:p>
          <a:p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Aperio</a:t>
            </a:r>
            <a:endParaRPr lang="en-US" sz="2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Philips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GE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Roche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..</a:t>
            </a:r>
          </a:p>
          <a:p>
            <a:endParaRPr lang="en-US" sz="2800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Sectra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(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Hollanda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modelinde</a:t>
            </a:r>
            <a:r>
              <a:rPr lang="en-US" sz="2800" dirty="0">
                <a:solidFill>
                  <a:schemeClr val="tx1"/>
                </a:solidFill>
                <a:latin typeface="Comic Sans MS"/>
                <a:cs typeface="Comic Sans MS"/>
              </a:rPr>
              <a:t>)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https://</a:t>
            </a: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www.youtube.com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/</a:t>
            </a: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watch?v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=WWI3ndxjmno</a:t>
            </a:r>
            <a:endParaRPr lang="en-US" sz="2000" i="1" dirty="0" smtClean="0">
              <a:solidFill>
                <a:schemeClr val="bg1">
                  <a:lumMod val="50000"/>
                </a:schemeClr>
              </a:solidFill>
              <a:latin typeface="Comic Sans MS"/>
              <a:cs typeface="Comic Sans MS"/>
            </a:endParaRPr>
          </a:p>
          <a:p>
            <a:endParaRPr lang="en-US" sz="2000" i="1" dirty="0">
              <a:solidFill>
                <a:schemeClr val="bg1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0932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400"/>
            <a:ext cx="4587867" cy="340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368" y="0"/>
            <a:ext cx="4584631" cy="3433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183" y="3437016"/>
            <a:ext cx="4559368" cy="3266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4294" y="6488668"/>
            <a:ext cx="59604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www.youtube.com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watch?v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=WWI3ndxjmno</a:t>
            </a:r>
          </a:p>
        </p:txBody>
      </p:sp>
    </p:spTree>
    <p:extLst>
      <p:ext uri="{BB962C8B-B14F-4D97-AF65-F5344CB8AC3E}">
        <p14:creationId xmlns:p14="http://schemas.microsoft.com/office/powerpoint/2010/main" val="40464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4656"/>
            <a:ext cx="8229600" cy="965978"/>
          </a:xfrm>
        </p:spPr>
        <p:txBody>
          <a:bodyPr/>
          <a:lstStyle/>
          <a:p>
            <a:r>
              <a:rPr lang="en-US" sz="3200" b="1" dirty="0" smtClean="0">
                <a:latin typeface="Comic Sans MS"/>
                <a:cs typeface="Comic Sans MS"/>
              </a:rPr>
              <a:t>MOLEKÜLER PATOLOJİ EKİPMAN</a:t>
            </a:r>
            <a:endParaRPr lang="en-US" sz="3200" b="1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5978"/>
            <a:ext cx="9144000" cy="567065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mic Sans MS"/>
                <a:cs typeface="Comic Sans MS"/>
              </a:rPr>
              <a:t>PCR </a:t>
            </a:r>
            <a:r>
              <a:rPr lang="en-US" sz="2800" b="1" dirty="0" err="1">
                <a:solidFill>
                  <a:schemeClr val="accent6"/>
                </a:solidFill>
                <a:latin typeface="Comic Sans MS"/>
                <a:cs typeface="Comic Sans MS"/>
              </a:rPr>
              <a:t>temelli</a:t>
            </a:r>
            <a:r>
              <a:rPr lang="en-US" sz="2800" b="1" dirty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2800" b="1" dirty="0" err="1">
                <a:solidFill>
                  <a:schemeClr val="accent6"/>
                </a:solidFill>
                <a:latin typeface="Comic Sans MS"/>
                <a:cs typeface="Comic Sans MS"/>
              </a:rPr>
              <a:t>çalışmalar</a:t>
            </a:r>
            <a:r>
              <a:rPr lang="en-US" sz="2800" b="1" dirty="0">
                <a:solidFill>
                  <a:schemeClr val="accent6"/>
                </a:solidFill>
                <a:latin typeface="Comic Sans MS"/>
                <a:cs typeface="Comic Sans MS"/>
              </a:rPr>
              <a:t> (Sanger, pyro </a:t>
            </a:r>
            <a:r>
              <a:rPr lang="en-US" sz="2800" b="1" dirty="0" err="1">
                <a:solidFill>
                  <a:schemeClr val="accent6"/>
                </a:solidFill>
                <a:latin typeface="Comic Sans MS"/>
                <a:cs typeface="Comic Sans MS"/>
              </a:rPr>
              <a:t>ve</a:t>
            </a:r>
            <a:r>
              <a:rPr lang="en-US" sz="2800" b="1" dirty="0">
                <a:solidFill>
                  <a:schemeClr val="accent6"/>
                </a:solidFill>
                <a:latin typeface="Comic Sans MS"/>
                <a:cs typeface="Comic Sans MS"/>
              </a:rPr>
              <a:t> real-time)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Comic Sans MS"/>
                <a:cs typeface="Comic Sans MS"/>
              </a:rPr>
              <a:t>EGFR, KRAS, NRAS, C-KIT, PDGFRA, GNAS, HPV  tip </a:t>
            </a:r>
            <a:r>
              <a:rPr lang="en-US" sz="2000" dirty="0" err="1">
                <a:solidFill>
                  <a:schemeClr val="tx1"/>
                </a:solidFill>
                <a:latin typeface="Comic Sans MS"/>
                <a:cs typeface="Comic Sans MS"/>
              </a:rPr>
              <a:t>tayini</a:t>
            </a:r>
            <a:endParaRPr lang="en-US" sz="2000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sz="2800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2800" b="1" dirty="0">
                <a:solidFill>
                  <a:srgbClr val="B523B4"/>
                </a:solidFill>
                <a:latin typeface="Comic Sans MS"/>
                <a:cs typeface="Comic Sans MS"/>
              </a:rPr>
              <a:t>FISH;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Comic Sans MS"/>
                <a:cs typeface="Comic Sans MS"/>
              </a:rPr>
              <a:t>MYC, bcl2,bcl6, Myc-cep8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ALK, ROS, HER2, MDM2, EWSR, SS18, 1P19Q </a:t>
            </a:r>
          </a:p>
          <a:p>
            <a:endParaRPr lang="en-US" sz="2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2800" b="1" dirty="0" err="1" smtClean="0">
                <a:solidFill>
                  <a:srgbClr val="B523B4"/>
                </a:solidFill>
                <a:latin typeface="Comic Sans MS"/>
                <a:cs typeface="Comic Sans MS"/>
              </a:rPr>
              <a:t>Özel</a:t>
            </a:r>
            <a:r>
              <a:rPr lang="en-US" sz="2800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 </a:t>
            </a:r>
            <a:r>
              <a:rPr lang="en-US" sz="2800" b="1" dirty="0" err="1">
                <a:solidFill>
                  <a:srgbClr val="B523B4"/>
                </a:solidFill>
                <a:latin typeface="Comic Sans MS"/>
                <a:cs typeface="Comic Sans MS"/>
              </a:rPr>
              <a:t>hastane</a:t>
            </a:r>
            <a:r>
              <a:rPr lang="en-US" sz="2800" b="1" dirty="0">
                <a:solidFill>
                  <a:srgbClr val="B523B4"/>
                </a:solidFill>
                <a:latin typeface="Comic Sans MS"/>
                <a:cs typeface="Comic Sans MS"/>
              </a:rPr>
              <a:t> </a:t>
            </a:r>
            <a:r>
              <a:rPr lang="en-US" sz="2800" b="1" dirty="0" err="1" smtClean="0">
                <a:solidFill>
                  <a:srgbClr val="B523B4"/>
                </a:solidFill>
                <a:latin typeface="Comic Sans MS"/>
                <a:cs typeface="Comic Sans MS"/>
              </a:rPr>
              <a:t>için</a:t>
            </a:r>
            <a:r>
              <a:rPr lang="en-US" sz="2800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;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Bunların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Çoğunun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Birlikte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Bakılabileceği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Yeni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Jenerasyon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Platformlar</a:t>
            </a:r>
            <a:endParaRPr lang="en-US" sz="24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Likid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Biyopsi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</a:p>
          <a:p>
            <a:pPr lvl="1"/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Hemato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Için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Klonalite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Gündeme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Alınabilir</a:t>
            </a:r>
            <a:r>
              <a:rPr lang="en-US" sz="24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24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987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Moleküler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Patoloji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285"/>
            <a:ext cx="8229600" cy="40228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accent6"/>
                </a:solidFill>
                <a:latin typeface="Comic Sans MS"/>
                <a:cs typeface="Comic Sans MS"/>
              </a:rPr>
              <a:t>PATOLOJİ KONTROLÜNDE OLMALI</a:t>
            </a:r>
            <a:endParaRPr lang="en-US" sz="5400" dirty="0">
              <a:solidFill>
                <a:schemeClr val="accent6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4064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6000"/>
            <a:ext cx="6006413" cy="4777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22375"/>
          </a:xfrm>
        </p:spPr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BÜYÜME PLANI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9825" y="2666226"/>
            <a:ext cx="142875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889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İSTANBUL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1775" y="3074769"/>
            <a:ext cx="15906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889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ANADOLU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6500" y="2222063"/>
            <a:ext cx="180657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889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YURTİÇİ DİĞER HASTANELER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5950" y="4408269"/>
            <a:ext cx="29083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889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YURTDIŞI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4201" y="1285875"/>
            <a:ext cx="3371850" cy="2862323"/>
          </a:xfrm>
          <a:prstGeom prst="rect">
            <a:avLst/>
          </a:prstGeom>
          <a:noFill/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YURTİÇİ DİĞER HASTANELER</a:t>
            </a:r>
          </a:p>
          <a:p>
            <a:r>
              <a:rPr lang="en-US" dirty="0" smtClean="0"/>
              <a:t>-’İYI PATOLOJI LAB’ </a:t>
            </a:r>
            <a:r>
              <a:rPr lang="en-US" dirty="0" err="1" smtClean="0"/>
              <a:t>vizyonu</a:t>
            </a:r>
            <a:r>
              <a:rPr lang="en-US" dirty="0" smtClean="0"/>
              <a:t> </a:t>
            </a:r>
            <a:r>
              <a:rPr lang="en-US" dirty="0" err="1" smtClean="0"/>
              <a:t>gelişmiş</a:t>
            </a:r>
            <a:r>
              <a:rPr lang="en-US" dirty="0" smtClean="0"/>
              <a:t> </a:t>
            </a:r>
            <a:r>
              <a:rPr lang="en-US" dirty="0" err="1" smtClean="0"/>
              <a:t>değil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Mevcut</a:t>
            </a:r>
            <a:r>
              <a:rPr lang="en-US" dirty="0" smtClean="0"/>
              <a:t> </a:t>
            </a:r>
            <a:r>
              <a:rPr lang="en-US" dirty="0" err="1" smtClean="0"/>
              <a:t>durumda</a:t>
            </a:r>
            <a:r>
              <a:rPr lang="en-US" dirty="0" smtClean="0"/>
              <a:t> </a:t>
            </a:r>
            <a:r>
              <a:rPr lang="en-US" dirty="0" err="1" smtClean="0"/>
              <a:t>patoloji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tek</a:t>
            </a:r>
            <a:r>
              <a:rPr lang="en-US" dirty="0" smtClean="0"/>
              <a:t> </a:t>
            </a:r>
            <a:r>
              <a:rPr lang="en-US" dirty="0" err="1" smtClean="0"/>
              <a:t>kriter</a:t>
            </a:r>
            <a:r>
              <a:rPr lang="en-US" dirty="0" smtClean="0"/>
              <a:t> </a:t>
            </a:r>
            <a:r>
              <a:rPr lang="en-US" b="1" dirty="0" smtClean="0"/>
              <a:t>UCUZ ÜCRET</a:t>
            </a:r>
          </a:p>
          <a:p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Yatırım</a:t>
            </a:r>
            <a:r>
              <a:rPr lang="en-US" dirty="0" smtClean="0"/>
              <a:t> </a:t>
            </a:r>
            <a:r>
              <a:rPr lang="en-US" dirty="0" err="1" smtClean="0"/>
              <a:t>geri</a:t>
            </a:r>
            <a:r>
              <a:rPr lang="en-US" dirty="0" smtClean="0"/>
              <a:t> </a:t>
            </a:r>
            <a:r>
              <a:rPr lang="en-US" dirty="0" err="1" smtClean="0"/>
              <a:t>dönüşü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uygun</a:t>
            </a:r>
            <a:r>
              <a:rPr lang="en-US" dirty="0" smtClean="0"/>
              <a:t> </a:t>
            </a:r>
            <a:r>
              <a:rPr lang="en-US" dirty="0" err="1" smtClean="0"/>
              <a:t>değil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64201" y="4318000"/>
            <a:ext cx="3371849" cy="2246769"/>
          </a:xfrm>
          <a:prstGeom prst="rect">
            <a:avLst/>
          </a:prstGeom>
          <a:noFill/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YURTDIŞI HASTANELER</a:t>
            </a:r>
          </a:p>
          <a:p>
            <a:r>
              <a:rPr lang="en-US" sz="2000" dirty="0" smtClean="0"/>
              <a:t>-</a:t>
            </a:r>
            <a:r>
              <a:rPr lang="en-US" sz="2000" b="1" dirty="0" smtClean="0">
                <a:solidFill>
                  <a:srgbClr val="000000"/>
                </a:solidFill>
              </a:rPr>
              <a:t>AÇIK BÜYÜK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-İLK ÖRNEK!!!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-</a:t>
            </a:r>
            <a:r>
              <a:rPr lang="en-US" sz="2000" b="1" dirty="0" err="1" smtClean="0">
                <a:solidFill>
                  <a:srgbClr val="000000"/>
                </a:solidFill>
              </a:rPr>
              <a:t>Yatırım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geri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dönüşü</a:t>
            </a:r>
            <a:r>
              <a:rPr lang="en-US" sz="2000" b="1" dirty="0" smtClean="0">
                <a:solidFill>
                  <a:srgbClr val="000000"/>
                </a:solidFill>
              </a:rPr>
              <a:t> HIZLI</a:t>
            </a:r>
          </a:p>
          <a:p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940172" y="5567941"/>
            <a:ext cx="4559167" cy="1015663"/>
          </a:xfrm>
          <a:prstGeom prst="rect">
            <a:avLst/>
          </a:prstGeom>
          <a:noFill/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YURTDIŞI BÜYÜK BİR MERKEZ İLE KONSÜLTASYON ANLAŞMASI???</a:t>
            </a:r>
          </a:p>
          <a:p>
            <a:r>
              <a:rPr lang="en-US" sz="2000" dirty="0" smtClean="0"/>
              <a:t>-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165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KRİZ PLANLARI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60" y="1920875"/>
            <a:ext cx="9028540" cy="4205288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EKİP HEMEN GELEMEDİ</a:t>
            </a:r>
          </a:p>
          <a:p>
            <a:pPr lvl="1"/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Anadolu</a:t>
            </a:r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merkezlerinden</a:t>
            </a:r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başlanabilir</a:t>
            </a:r>
            <a:endParaRPr lang="en-US" b="1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/>
                <a:cs typeface="Comic Sans MS"/>
              </a:rPr>
              <a:t>MERKEZ DİYARBAKIR OLABİLİR??? </a:t>
            </a:r>
            <a:r>
              <a:rPr lang="en-U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/>
                <a:cs typeface="Comic Sans MS"/>
              </a:rPr>
              <a:t>Sivas’tan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/>
                <a:cs typeface="Comic Sans MS"/>
              </a:rPr>
              <a:t>destek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/>
                <a:cs typeface="Comic Sans MS"/>
              </a:rPr>
              <a:t>alınabilir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/>
                <a:cs typeface="Comic Sans MS"/>
              </a:rPr>
              <a:t>!!!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Lab </a:t>
            </a:r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kurulumları</a:t>
            </a:r>
            <a:endParaRPr lang="en-US" b="1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Ekip</a:t>
            </a:r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ve</a:t>
            </a:r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ekipman</a:t>
            </a:r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oluşturma</a:t>
            </a:r>
            <a:endParaRPr lang="en-US" b="1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Yurtdışı</a:t>
            </a:r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planları</a:t>
            </a:r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gözden</a:t>
            </a:r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geçirilebilir</a:t>
            </a:r>
            <a:endParaRPr lang="en-US" b="1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endParaRPr lang="en-US" dirty="0" smtClean="0">
              <a:latin typeface="Comic Sans MS"/>
              <a:cs typeface="Comic Sans MS"/>
            </a:endParaRPr>
          </a:p>
          <a:p>
            <a:r>
              <a:rPr lang="en-US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EKİP HEP BİRLİKTE GELEMEDİ / HEMEN GELEMEDİ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Anadolu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ve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Yurtdışı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hedeflerinden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başlanabilir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sz="1800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Konsültasyon</a:t>
            </a:r>
            <a:r>
              <a:rPr lang="en-US" sz="18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anlaşmaları</a:t>
            </a:r>
            <a:r>
              <a:rPr lang="en-US" sz="18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ile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ilerlenir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Merkez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lab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oluşturma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Ankara/KAYSERİ?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merkezli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çalışma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…. UĞUR BEYİN ÖNERİSİ</a:t>
            </a:r>
          </a:p>
          <a:p>
            <a:endParaRPr lang="en-US" dirty="0" smtClean="0">
              <a:latin typeface="Comic Sans MS"/>
              <a:cs typeface="Comic Sans MS"/>
            </a:endParaRPr>
          </a:p>
          <a:p>
            <a:endParaRPr lang="en-US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9267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EKİP !!!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Hayallerimizin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ekibi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‘BİZ’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olabilmek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….</a:t>
            </a:r>
          </a:p>
          <a:p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Uyumlu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çalışma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şart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7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yılda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oluşan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bir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ekip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Çok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istediğimiz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ama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şehir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farklılıkları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nedeniyle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birlikte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çalışamadığımız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bir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ekip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biraraya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gelebilir</a:t>
            </a:r>
            <a:endParaRPr lang="en-US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Başka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bir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kombinasyonda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aynı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verim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olmaz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 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5300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vakayla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şikayetlenmeyen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patologa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karşı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 3500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biyopsi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mutlu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olamayan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patolog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farkı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/>
                <a:cs typeface="Comic Sans MS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)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674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3657"/>
          </a:xfrm>
        </p:spPr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LAB </a:t>
            </a:r>
            <a:r>
              <a:rPr lang="en-US" dirty="0" err="1" smtClean="0">
                <a:latin typeface="Comic Sans MS"/>
                <a:cs typeface="Comic Sans MS"/>
              </a:rPr>
              <a:t>ekip</a:t>
            </a:r>
            <a:r>
              <a:rPr lang="en-US" dirty="0" smtClean="0">
                <a:latin typeface="Comic Sans MS"/>
                <a:cs typeface="Comic Sans MS"/>
              </a:rPr>
              <a:t> transfer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080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Comic Sans MS"/>
                <a:cs typeface="Comic Sans MS"/>
              </a:rPr>
              <a:t>1.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Ekip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lideri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olabilecek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kişi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İyi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bir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yönetici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kaliteye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hakim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ÜNİVERSİTE KADROSU GEREKLİ. EŞ DURUMU</a:t>
            </a:r>
          </a:p>
          <a:p>
            <a:pPr lvl="1"/>
            <a:endParaRPr lang="en-US" b="1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2.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Çalışkan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, 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sorunsuz</a:t>
            </a:r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çalışır</a:t>
            </a:r>
            <a:endParaRPr lang="en-US" b="1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3.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İyi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teknisyen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Disiplinli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iş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takibi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eksiksiz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Comic Sans MS"/>
                <a:cs typeface="Comic Sans MS"/>
              </a:rPr>
              <a:t>EVLİLİK NEDENLİ AYRILMAK İSTİYOR</a:t>
            </a:r>
          </a:p>
          <a:p>
            <a:r>
              <a:rPr lang="en-US" b="1" dirty="0" smtClean="0">
                <a:solidFill>
                  <a:srgbClr val="B523B4"/>
                </a:solidFill>
                <a:latin typeface="Comic Sans MS"/>
                <a:cs typeface="Comic Sans MS"/>
              </a:rPr>
              <a:t>4.</a:t>
            </a:r>
            <a:endParaRPr lang="en-US" b="1" dirty="0">
              <a:solidFill>
                <a:srgbClr val="B523B4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İş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odaklı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Çalışkan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disiplinli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iş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takibi</a:t>
            </a:r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/>
                <a:cs typeface="Comic Sans MS"/>
              </a:rPr>
              <a:t>eksiksiz</a:t>
            </a:r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b="1" dirty="0">
                <a:solidFill>
                  <a:schemeClr val="tx1"/>
                </a:solidFill>
                <a:latin typeface="Comic Sans MS"/>
                <a:cs typeface="Comic Sans MS"/>
              </a:rPr>
              <a:t>EŞİ İLE BİRLİKTE ANADOLU/YURTDIŞI TEKLİF EDİLEBİLİR</a:t>
            </a:r>
          </a:p>
          <a:p>
            <a:pPr lvl="1"/>
            <a:endParaRPr lang="en-US" b="1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b="1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endParaRPr lang="en-US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393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6956"/>
            <a:ext cx="8229600" cy="2508785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Patoloji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ekibinde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uyumlu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çalışma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diğer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branşlara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göre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çok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daha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önemli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Memorial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grubu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için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PATOLOJİ EKİBİNİN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DEĞİŞİMİnin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daha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az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travmatik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olması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için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smtClean="0">
                <a:solidFill>
                  <a:schemeClr val="accent6"/>
                </a:solidFill>
                <a:latin typeface="Comic Sans MS"/>
                <a:cs typeface="Comic Sans MS"/>
              </a:rPr>
              <a:t>GÜVEN VEREN EKİP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…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çok</a:t>
            </a:r>
            <a:r>
              <a:rPr lang="en-US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önemli</a:t>
            </a:r>
            <a:endParaRPr lang="en-US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72" y="3165909"/>
            <a:ext cx="4922788" cy="369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4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Cerrahlara</a:t>
            </a:r>
            <a:r>
              <a:rPr lang="en-US" dirty="0" smtClean="0"/>
              <a:t>/</a:t>
            </a:r>
            <a:r>
              <a:rPr lang="en-US" dirty="0" err="1" smtClean="0"/>
              <a:t>klinisyenlere</a:t>
            </a:r>
            <a:r>
              <a:rPr lang="en-US" dirty="0" smtClean="0"/>
              <a:t> </a:t>
            </a:r>
            <a:r>
              <a:rPr lang="en-US" dirty="0" err="1" smtClean="0"/>
              <a:t>PATOLOGu</a:t>
            </a:r>
            <a:r>
              <a:rPr lang="en-US" dirty="0" smtClean="0"/>
              <a:t> </a:t>
            </a:r>
            <a:r>
              <a:rPr lang="en-US" dirty="0" err="1" smtClean="0"/>
              <a:t>sordum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15533" cy="4993248"/>
          </a:xfrm>
        </p:spPr>
        <p:txBody>
          <a:bodyPr>
            <a:normAutofit fontScale="70000" lnSpcReduction="20000"/>
          </a:bodyPr>
          <a:lstStyle/>
          <a:p>
            <a:r>
              <a:rPr lang="en-US" b="1" u="sng" dirty="0" err="1" smtClean="0"/>
              <a:t>Cerrahın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kalite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ölçeri</a:t>
            </a:r>
            <a:endParaRPr lang="en-US" b="1" u="sng" dirty="0" smtClean="0"/>
          </a:p>
          <a:p>
            <a:r>
              <a:rPr lang="en-US" b="1" u="sng" dirty="0" err="1" smtClean="0"/>
              <a:t>Derinlerde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olanı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gören</a:t>
            </a:r>
            <a:endParaRPr lang="en-US" b="1" u="sng" dirty="0" smtClean="0"/>
          </a:p>
          <a:p>
            <a:r>
              <a:rPr lang="en-US" b="1" u="sng" dirty="0" err="1"/>
              <a:t>Ebrulaşan</a:t>
            </a:r>
            <a:r>
              <a:rPr lang="en-US" b="1" u="sng" dirty="0"/>
              <a:t> </a:t>
            </a:r>
            <a:r>
              <a:rPr lang="en-US" b="1" u="sng" dirty="0" err="1"/>
              <a:t>dokuların</a:t>
            </a:r>
            <a:r>
              <a:rPr lang="en-US" b="1" u="sng" dirty="0"/>
              <a:t> </a:t>
            </a:r>
            <a:r>
              <a:rPr lang="en-US" b="1" u="sng" dirty="0" err="1"/>
              <a:t>mütehassısı</a:t>
            </a:r>
            <a:endParaRPr lang="en-US" b="1" u="sng" dirty="0"/>
          </a:p>
          <a:p>
            <a:r>
              <a:rPr lang="en-US" b="1" u="sng" dirty="0" err="1"/>
              <a:t>Patolojiyle</a:t>
            </a:r>
            <a:r>
              <a:rPr lang="en-US" b="1" u="sng" dirty="0"/>
              <a:t> </a:t>
            </a:r>
            <a:r>
              <a:rPr lang="en-US" b="1" u="sng" dirty="0" err="1"/>
              <a:t>uğraşan</a:t>
            </a:r>
            <a:r>
              <a:rPr lang="en-US" b="1" u="sng" dirty="0"/>
              <a:t> </a:t>
            </a:r>
            <a:r>
              <a:rPr lang="en-US" b="1" u="sng" dirty="0" err="1"/>
              <a:t>hekim</a:t>
            </a:r>
            <a:endParaRPr lang="en-US" b="1" u="sng" dirty="0"/>
          </a:p>
          <a:p>
            <a:r>
              <a:rPr lang="en-US" b="1" u="sng" dirty="0" err="1"/>
              <a:t>Mercekten</a:t>
            </a:r>
            <a:r>
              <a:rPr lang="en-US" b="1" u="sng" dirty="0"/>
              <a:t> </a:t>
            </a:r>
            <a:r>
              <a:rPr lang="en-US" b="1" u="sng" dirty="0" err="1"/>
              <a:t>mikroaleme</a:t>
            </a:r>
            <a:r>
              <a:rPr lang="en-US" b="1" u="sng" dirty="0"/>
              <a:t> </a:t>
            </a:r>
            <a:r>
              <a:rPr lang="en-US" b="1" u="sng" dirty="0" err="1"/>
              <a:t>yolculuk</a:t>
            </a:r>
            <a:r>
              <a:rPr lang="en-US" b="1" u="sng" dirty="0"/>
              <a:t> </a:t>
            </a:r>
            <a:r>
              <a:rPr lang="en-US" b="1" u="sng" dirty="0" err="1"/>
              <a:t>yapan</a:t>
            </a:r>
            <a:r>
              <a:rPr lang="en-US" b="1" u="sng" dirty="0"/>
              <a:t> </a:t>
            </a:r>
            <a:r>
              <a:rPr lang="en-US" b="1" u="sng" dirty="0" smtClean="0"/>
              <a:t>pilot</a:t>
            </a:r>
          </a:p>
          <a:p>
            <a:r>
              <a:rPr lang="en-US" dirty="0" err="1"/>
              <a:t>Bilgili</a:t>
            </a:r>
            <a:r>
              <a:rPr lang="en-US" dirty="0"/>
              <a:t>, </a:t>
            </a:r>
            <a:r>
              <a:rPr lang="en-US" dirty="0" err="1">
                <a:solidFill>
                  <a:srgbClr val="3366FF"/>
                </a:solidFill>
              </a:rPr>
              <a:t>belirleyici</a:t>
            </a:r>
            <a:r>
              <a:rPr lang="en-US" dirty="0">
                <a:solidFill>
                  <a:srgbClr val="3366FF"/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/>
              <a:t>mütevazi</a:t>
            </a:r>
            <a:endParaRPr lang="en-US" dirty="0"/>
          </a:p>
          <a:p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şeylere</a:t>
            </a:r>
            <a:r>
              <a:rPr lang="en-US" dirty="0"/>
              <a:t> </a:t>
            </a:r>
            <a:r>
              <a:rPr lang="en-US" dirty="0" err="1"/>
              <a:t>bakarak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şeyler</a:t>
            </a:r>
            <a:r>
              <a:rPr lang="en-US" dirty="0"/>
              <a:t> </a:t>
            </a:r>
            <a:r>
              <a:rPr lang="en-US" dirty="0" err="1"/>
              <a:t>anlatan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SON NOKTA</a:t>
            </a:r>
            <a:r>
              <a:rPr lang="en-US" b="1" dirty="0">
                <a:solidFill>
                  <a:srgbClr val="FF0000"/>
                </a:solidFill>
              </a:rPr>
              <a:t>… </a:t>
            </a:r>
            <a:r>
              <a:rPr lang="en-US" sz="3800" b="1" dirty="0" err="1">
                <a:solidFill>
                  <a:srgbClr val="FF00FF"/>
                </a:solidFill>
              </a:rPr>
              <a:t>Kelime</a:t>
            </a:r>
            <a:r>
              <a:rPr lang="en-US" sz="3800" b="1" dirty="0">
                <a:solidFill>
                  <a:srgbClr val="FF00FF"/>
                </a:solidFill>
              </a:rPr>
              <a:t> </a:t>
            </a:r>
            <a:r>
              <a:rPr lang="en-US" sz="3800" b="1" dirty="0" err="1" smtClean="0">
                <a:solidFill>
                  <a:srgbClr val="FF00FF"/>
                </a:solidFill>
              </a:rPr>
              <a:t>ile</a:t>
            </a:r>
            <a:r>
              <a:rPr lang="en-US" sz="3800" b="1" dirty="0" smtClean="0">
                <a:solidFill>
                  <a:srgbClr val="FF00FF"/>
                </a:solidFill>
              </a:rPr>
              <a:t> </a:t>
            </a:r>
            <a:r>
              <a:rPr lang="en-US" sz="3800" b="1" dirty="0" err="1">
                <a:solidFill>
                  <a:srgbClr val="FF00FF"/>
                </a:solidFill>
              </a:rPr>
              <a:t>anlatmak</a:t>
            </a:r>
            <a:r>
              <a:rPr lang="en-US" sz="3800" b="1" dirty="0">
                <a:solidFill>
                  <a:srgbClr val="FF00FF"/>
                </a:solidFill>
              </a:rPr>
              <a:t> </a:t>
            </a:r>
            <a:r>
              <a:rPr lang="en-US" sz="3800" b="1" dirty="0" err="1">
                <a:solidFill>
                  <a:srgbClr val="FF00FF"/>
                </a:solidFill>
              </a:rPr>
              <a:t>zor</a:t>
            </a:r>
            <a:r>
              <a:rPr lang="en-US" sz="3800" b="1" dirty="0">
                <a:solidFill>
                  <a:srgbClr val="FF00FF"/>
                </a:solidFill>
              </a:rPr>
              <a:t> </a:t>
            </a:r>
            <a:r>
              <a:rPr lang="en-US" sz="3800" b="1" dirty="0" err="1">
                <a:solidFill>
                  <a:srgbClr val="FF00FF"/>
                </a:solidFill>
              </a:rPr>
              <a:t>sizi</a:t>
            </a:r>
            <a:r>
              <a:rPr lang="en-US" sz="3800" b="1" dirty="0">
                <a:solidFill>
                  <a:srgbClr val="FF00FF"/>
                </a:solidFill>
              </a:rPr>
              <a:t>!!</a:t>
            </a:r>
            <a:r>
              <a:rPr lang="en-US" sz="3800" b="1" dirty="0" smtClean="0">
                <a:solidFill>
                  <a:srgbClr val="FF00FF"/>
                </a:solidFill>
              </a:rPr>
              <a:t>!</a:t>
            </a:r>
            <a:endParaRPr lang="en-US" sz="3800" u="sng" dirty="0" smtClean="0">
              <a:solidFill>
                <a:srgbClr val="FF00FF"/>
              </a:solidFill>
            </a:endParaRPr>
          </a:p>
          <a:p>
            <a:r>
              <a:rPr lang="en-US" dirty="0" err="1" smtClean="0"/>
              <a:t>Mikroskop</a:t>
            </a:r>
            <a:r>
              <a:rPr lang="en-US" dirty="0" smtClean="0"/>
              <a:t>, </a:t>
            </a:r>
            <a:r>
              <a:rPr lang="en-US" dirty="0" err="1" smtClean="0"/>
              <a:t>spesmen</a:t>
            </a:r>
            <a:r>
              <a:rPr lang="en-US" dirty="0" smtClean="0"/>
              <a:t>, </a:t>
            </a:r>
            <a:r>
              <a:rPr lang="en-US" dirty="0" err="1" smtClean="0"/>
              <a:t>tümör</a:t>
            </a:r>
            <a:endParaRPr lang="en-US" dirty="0" smtClean="0"/>
          </a:p>
          <a:p>
            <a:r>
              <a:rPr lang="en-US" sz="4500" b="1" dirty="0" err="1" smtClean="0">
                <a:solidFill>
                  <a:srgbClr val="FF00FF"/>
                </a:solidFill>
              </a:rPr>
              <a:t>Sağ</a:t>
            </a:r>
            <a:r>
              <a:rPr lang="en-US" sz="4500" b="1" dirty="0" smtClean="0">
                <a:solidFill>
                  <a:srgbClr val="FF00FF"/>
                </a:solidFill>
              </a:rPr>
              <a:t> </a:t>
            </a:r>
            <a:r>
              <a:rPr lang="en-US" sz="4500" b="1" dirty="0" err="1" smtClean="0">
                <a:solidFill>
                  <a:srgbClr val="FF00FF"/>
                </a:solidFill>
              </a:rPr>
              <a:t>yanım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Karar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merkezi</a:t>
            </a:r>
            <a:r>
              <a:rPr lang="en-US" dirty="0" smtClean="0"/>
              <a:t>, ‘</a:t>
            </a:r>
            <a:r>
              <a:rPr lang="en-US" dirty="0" err="1" smtClean="0"/>
              <a:t>Doktor</a:t>
            </a:r>
            <a:r>
              <a:rPr lang="en-US" dirty="0" smtClean="0"/>
              <a:t> </a:t>
            </a:r>
            <a:r>
              <a:rPr lang="en-US" dirty="0" err="1" smtClean="0"/>
              <a:t>yaşayacak</a:t>
            </a:r>
            <a:r>
              <a:rPr lang="en-US" dirty="0" smtClean="0"/>
              <a:t> </a:t>
            </a:r>
            <a:r>
              <a:rPr lang="en-US" dirty="0" err="1" smtClean="0"/>
              <a:t>mıyım</a:t>
            </a:r>
            <a:r>
              <a:rPr lang="en-US" dirty="0" smtClean="0"/>
              <a:t>’ </a:t>
            </a:r>
            <a:r>
              <a:rPr lang="en-US" dirty="0" err="1" smtClean="0"/>
              <a:t>sorusunun</a:t>
            </a:r>
            <a:r>
              <a:rPr lang="en-US" dirty="0" smtClean="0"/>
              <a:t> </a:t>
            </a:r>
            <a:r>
              <a:rPr lang="en-US" dirty="0" err="1" smtClean="0"/>
              <a:t>cevabı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sz="3800" b="1" dirty="0">
                <a:solidFill>
                  <a:srgbClr val="FF00FF"/>
                </a:solidFill>
              </a:rPr>
              <a:t> </a:t>
            </a:r>
            <a:r>
              <a:rPr lang="en-US" sz="3800" b="1" dirty="0" smtClean="0">
                <a:solidFill>
                  <a:srgbClr val="FF00FF"/>
                </a:solidFill>
              </a:rPr>
              <a:t>     MUTLU İNSANLAR KLİNİĞİ</a:t>
            </a:r>
          </a:p>
          <a:p>
            <a:r>
              <a:rPr lang="en-US" b="1" dirty="0" err="1" smtClean="0">
                <a:solidFill>
                  <a:srgbClr val="008000"/>
                </a:solidFill>
              </a:rPr>
              <a:t>Numune</a:t>
            </a:r>
            <a:r>
              <a:rPr lang="en-US" b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008000"/>
                </a:solidFill>
              </a:rPr>
              <a:t>yetersiz</a:t>
            </a:r>
            <a:r>
              <a:rPr lang="en-US" dirty="0" smtClean="0"/>
              <a:t>, </a:t>
            </a:r>
            <a:r>
              <a:rPr lang="en-US" dirty="0" err="1" smtClean="0"/>
              <a:t>mikroskop</a:t>
            </a:r>
            <a:r>
              <a:rPr lang="en-US" dirty="0" smtClean="0"/>
              <a:t>, </a:t>
            </a:r>
            <a:r>
              <a:rPr lang="en-US" dirty="0" err="1" smtClean="0"/>
              <a:t>kanser</a:t>
            </a:r>
            <a:endParaRPr lang="en-US" dirty="0" smtClean="0"/>
          </a:p>
          <a:p>
            <a:r>
              <a:rPr lang="en-US" dirty="0" err="1" smtClean="0"/>
              <a:t>Mikroskop</a:t>
            </a:r>
            <a:r>
              <a:rPr lang="en-US" dirty="0" smtClean="0"/>
              <a:t>, </a:t>
            </a:r>
            <a:r>
              <a:rPr lang="en-US" dirty="0" err="1" smtClean="0"/>
              <a:t>teşhis</a:t>
            </a:r>
            <a:r>
              <a:rPr lang="en-US" dirty="0" smtClean="0"/>
              <a:t>, </a:t>
            </a:r>
            <a:r>
              <a:rPr lang="en-US" dirty="0" err="1" smtClean="0"/>
              <a:t>boya</a:t>
            </a:r>
            <a:endParaRPr lang="en-US" dirty="0" smtClean="0"/>
          </a:p>
          <a:p>
            <a:r>
              <a:rPr lang="en-US" u="sng" dirty="0" smtClean="0">
                <a:solidFill>
                  <a:srgbClr val="0000FF"/>
                </a:solidFill>
              </a:rPr>
              <a:t>SON NOKTA</a:t>
            </a:r>
            <a:r>
              <a:rPr lang="en-US" u="sng" dirty="0" smtClean="0"/>
              <a:t>, CERRAHİ SINIR, FORMOL KOKUSU</a:t>
            </a:r>
          </a:p>
          <a:p>
            <a:r>
              <a:rPr lang="en-US" dirty="0" err="1" smtClean="0"/>
              <a:t>Özveri</a:t>
            </a:r>
            <a:r>
              <a:rPr lang="en-US" dirty="0" smtClean="0"/>
              <a:t>, </a:t>
            </a:r>
            <a:r>
              <a:rPr lang="en-US" dirty="0" err="1" smtClean="0"/>
              <a:t>gizli</a:t>
            </a:r>
            <a:r>
              <a:rPr lang="en-US" dirty="0" smtClean="0"/>
              <a:t> </a:t>
            </a:r>
            <a:r>
              <a:rPr lang="en-US" dirty="0" err="1" smtClean="0"/>
              <a:t>kahraman</a:t>
            </a:r>
            <a:r>
              <a:rPr lang="en-US" dirty="0" smtClean="0"/>
              <a:t>, </a:t>
            </a:r>
            <a:r>
              <a:rPr lang="en-US" dirty="0" err="1" smtClean="0"/>
              <a:t>mazoşist</a:t>
            </a:r>
            <a:endParaRPr lang="en-US" dirty="0" smtClean="0"/>
          </a:p>
          <a:p>
            <a:r>
              <a:rPr lang="en-US" dirty="0" err="1" smtClean="0"/>
              <a:t>Müdür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son </a:t>
            </a:r>
            <a:r>
              <a:rPr lang="en-US" dirty="0" err="1" smtClean="0">
                <a:solidFill>
                  <a:srgbClr val="0000FF"/>
                </a:solidFill>
              </a:rPr>
              <a:t>nokta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8000"/>
                </a:solidFill>
              </a:rPr>
              <a:t>YETMEZ AMA…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902" y="5874910"/>
            <a:ext cx="3478098" cy="98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2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4720"/>
            <a:ext cx="8229600" cy="1600200"/>
          </a:xfrm>
        </p:spPr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Önemli</a:t>
            </a:r>
            <a:r>
              <a:rPr lang="en-US" dirty="0" smtClean="0">
                <a:latin typeface="Comic Sans MS"/>
                <a:cs typeface="Comic Sans MS"/>
              </a:rPr>
              <a:t>!!!!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77" y="1208200"/>
            <a:ext cx="8987223" cy="5032401"/>
          </a:xfrm>
        </p:spPr>
        <p:txBody>
          <a:bodyPr>
            <a:noAutofit/>
          </a:bodyPr>
          <a:lstStyle/>
          <a:p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Ruhsat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Kadro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sayısı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 Diyarbakır…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ile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ortak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çalışmanın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yasal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prosedürü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??</a:t>
            </a:r>
          </a:p>
          <a:p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Düşünülen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takvim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/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zamanlama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??</a:t>
            </a:r>
          </a:p>
          <a:p>
            <a:endParaRPr lang="en-US" sz="1800" dirty="0" smtClean="0">
              <a:solidFill>
                <a:schemeClr val="accent6"/>
              </a:solidFill>
              <a:latin typeface="Comic Sans MS"/>
              <a:cs typeface="Comic Sans MS"/>
            </a:endParaRPr>
          </a:p>
          <a:p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Hasta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başı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inceleme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sıklığı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</a:t>
            </a:r>
          </a:p>
          <a:p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Hastaneler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arası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ulaşım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ihtiyacı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</a:t>
            </a:r>
          </a:p>
          <a:p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TAM BİYOPSİ SAYISI/LİSTESİ-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iş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bölümü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için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önemli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</a:p>
          <a:p>
            <a:pPr marL="0" indent="0">
              <a:buNone/>
            </a:pPr>
            <a:r>
              <a:rPr lang="en-US" sz="1800" b="1" u="sng" dirty="0" smtClean="0">
                <a:solidFill>
                  <a:schemeClr val="accent6"/>
                </a:solidFill>
                <a:latin typeface="Comic Sans MS"/>
                <a:cs typeface="Comic Sans MS"/>
              </a:rPr>
              <a:t>	</a:t>
            </a:r>
            <a:r>
              <a:rPr lang="en-US" sz="1800" b="1" u="sng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seksiyon</a:t>
            </a:r>
            <a:r>
              <a:rPr lang="en-US" sz="1800" b="1" u="sng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b="1" u="sng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dağılımına</a:t>
            </a:r>
            <a:r>
              <a:rPr lang="en-US" sz="1800" b="1" u="sng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b="1" u="sng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göre</a:t>
            </a:r>
            <a:r>
              <a:rPr lang="en-US" sz="1800" b="1" u="sng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b="1" u="sng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kadro</a:t>
            </a:r>
            <a:r>
              <a:rPr lang="en-US" sz="1800" b="1" u="sng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b="1" u="sng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belirlemek</a:t>
            </a:r>
            <a:r>
              <a:rPr lang="en-US" sz="1800" b="1" u="sng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b="1" u="sng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gerekli</a:t>
            </a:r>
            <a:r>
              <a:rPr lang="en-US" sz="1800" b="1" u="sng" dirty="0" smtClean="0">
                <a:solidFill>
                  <a:schemeClr val="accent6"/>
                </a:solidFill>
                <a:latin typeface="Comic Sans MS"/>
                <a:cs typeface="Comic Sans MS"/>
              </a:rPr>
              <a:t>       .            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6"/>
              </a:solidFill>
              <a:latin typeface="Comic Sans MS"/>
              <a:cs typeface="Comic Sans MS"/>
            </a:endParaRPr>
          </a:p>
          <a:p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‘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Zor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’/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talepkar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/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nazlı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/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Sıdıka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Hoca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gibi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alışkanlıklarından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vazgeçmesi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zor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….?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Klinisyenleriniz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/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branşlarınız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kimler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</a:t>
            </a:r>
          </a:p>
          <a:p>
            <a:pPr marL="0" indent="0">
              <a:buNone/>
            </a:pPr>
            <a:endParaRPr lang="en-US" sz="1800" dirty="0">
              <a:solidFill>
                <a:schemeClr val="accent6"/>
              </a:solidFill>
              <a:latin typeface="Comic Sans MS"/>
              <a:cs typeface="Comic Sans MS"/>
            </a:endParaRPr>
          </a:p>
          <a:p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Yeni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dr.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alımı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ile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politika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</a:t>
            </a:r>
          </a:p>
          <a:p>
            <a:pPr marL="0" indent="0">
              <a:buNone/>
            </a:pPr>
            <a:endParaRPr lang="en-US" sz="1800" dirty="0">
              <a:solidFill>
                <a:schemeClr val="accent6"/>
              </a:solidFill>
              <a:latin typeface="Comic Sans MS"/>
              <a:cs typeface="Comic Sans MS"/>
            </a:endParaRPr>
          </a:p>
          <a:p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Üniversite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kadrosu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Mevcuttaki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üniversite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kadrolarında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kimler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var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</a:t>
            </a:r>
          </a:p>
          <a:p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Medipol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destek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isterse</a:t>
            </a:r>
            <a:r>
              <a:rPr lang="en-US" sz="1800" dirty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</a:t>
            </a:r>
          </a:p>
          <a:p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Ders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talep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edilir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Ders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anlatmak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istenirse</a:t>
            </a:r>
            <a:r>
              <a:rPr lang="en-US" sz="1800" dirty="0" smtClean="0">
                <a:solidFill>
                  <a:schemeClr val="accent6"/>
                </a:solidFill>
                <a:latin typeface="Comic Sans MS"/>
                <a:cs typeface="Comic Sans MS"/>
              </a:rPr>
              <a:t>??</a:t>
            </a:r>
            <a:endParaRPr lang="en-US" sz="1800" dirty="0">
              <a:solidFill>
                <a:schemeClr val="accent6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914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3696"/>
            <a:ext cx="8229600" cy="51924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 smtClean="0">
                <a:solidFill>
                  <a:schemeClr val="accent6"/>
                </a:solidFill>
              </a:rPr>
              <a:t>??</a:t>
            </a:r>
            <a:endParaRPr lang="en-US" sz="11500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73" y="3230590"/>
            <a:ext cx="4445168" cy="34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91814"/>
          </a:xfrm>
        </p:spPr>
        <p:txBody>
          <a:bodyPr/>
          <a:lstStyle/>
          <a:p>
            <a:endParaRPr lang="en-US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4107" y="3119306"/>
            <a:ext cx="5917779" cy="3738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3351" y="0"/>
            <a:ext cx="3451641" cy="2736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878" y="-47958"/>
            <a:ext cx="2509008" cy="2787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147861" cy="2736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16112"/>
            <a:ext cx="3518372" cy="24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SEKRETER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0229"/>
            <a:ext cx="8229600" cy="427593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1-2 TRANSFER</a:t>
            </a:r>
          </a:p>
          <a:p>
            <a:endParaRPr lang="en-US" sz="32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Hastanede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tecrübeli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sekreter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çok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faydalı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olur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..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Hastane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içinden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yer</a:t>
            </a:r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değişikliği</a:t>
            </a:r>
            <a:endParaRPr lang="en-US" sz="32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5303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/>
                <a:cs typeface="Comic Sans MS"/>
              </a:rPr>
              <a:t>Anadolu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err="1" smtClean="0">
                <a:latin typeface="Comic Sans MS"/>
                <a:cs typeface="Comic Sans MS"/>
              </a:rPr>
              <a:t>Dr</a:t>
            </a:r>
            <a:r>
              <a:rPr lang="en-US" dirty="0" smtClean="0">
                <a:latin typeface="Comic Sans MS"/>
                <a:cs typeface="Comic Sans MS"/>
              </a:rPr>
              <a:t> Transfer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2886"/>
            <a:ext cx="8229600" cy="4203277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Hatay</a:t>
            </a:r>
            <a:endParaRPr lang="en-US" sz="32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Konya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Ankara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Comic Sans MS"/>
                <a:cs typeface="Comic Sans MS"/>
              </a:rPr>
              <a:t>Sivas</a:t>
            </a:r>
          </a:p>
          <a:p>
            <a:endParaRPr lang="en-US" sz="32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5106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5750"/>
            <a:ext cx="8229600" cy="1365250"/>
          </a:xfrm>
        </p:spPr>
        <p:txBody>
          <a:bodyPr/>
          <a:lstStyle/>
          <a:p>
            <a:r>
              <a:rPr lang="en-US" sz="4000" b="1" dirty="0" smtClean="0">
                <a:latin typeface="Comic Sans MS"/>
                <a:cs typeface="Comic Sans MS"/>
              </a:rPr>
              <a:t>HEKİM ÇALIŞMA PRENSİPLERİ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450"/>
            <a:ext cx="8229600" cy="4811713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Esnek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mesai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-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Dijital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Patoloji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ile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mesai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kaybı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önlenir</a:t>
            </a:r>
            <a:endParaRPr lang="en-US" sz="2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sz="2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Sosyal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şartlar</a:t>
            </a:r>
            <a:endParaRPr lang="en-US" sz="2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CUMARTESİ</a:t>
            </a: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Yıllık</a:t>
            </a:r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izin</a:t>
            </a:r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?</a:t>
            </a: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Sağlık</a:t>
            </a:r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Sigortası</a:t>
            </a:r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?</a:t>
            </a: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Kongre</a:t>
            </a:r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teşviği</a:t>
            </a:r>
            <a:r>
              <a:rPr lang="en-US" sz="1800" dirty="0" smtClean="0">
                <a:solidFill>
                  <a:schemeClr val="tx1"/>
                </a:solidFill>
                <a:latin typeface="Comic Sans MS"/>
                <a:cs typeface="Comic Sans MS"/>
              </a:rPr>
              <a:t>?</a:t>
            </a:r>
          </a:p>
          <a:p>
            <a:endParaRPr lang="en-US" sz="2800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Ücretler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kişisel</a:t>
            </a:r>
            <a:endParaRPr lang="en-US" sz="2800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Net </a:t>
            </a:r>
            <a:r>
              <a:rPr lang="en-US" sz="28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ücret</a:t>
            </a:r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- PERFORMANS YOK</a:t>
            </a:r>
          </a:p>
          <a:p>
            <a:r>
              <a:rPr lang="en-US" sz="2800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Yıllık</a:t>
            </a:r>
            <a:r>
              <a:rPr lang="en-US" sz="28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Artış</a:t>
            </a:r>
            <a:r>
              <a:rPr lang="en-US" sz="2800" b="1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belirlenmiş</a:t>
            </a:r>
            <a:r>
              <a:rPr lang="en-US" sz="28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olmalı</a:t>
            </a:r>
            <a:endParaRPr lang="en-US" sz="2800" b="1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sz="2800" dirty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sz="2800" dirty="0" smtClean="0">
              <a:solidFill>
                <a:schemeClr val="tx1"/>
              </a:solidFill>
              <a:latin typeface="Comic Sans MS"/>
              <a:cs typeface="Comic Sans MS"/>
            </a:endParaRPr>
          </a:p>
          <a:p>
            <a:endParaRPr lang="en-US" sz="2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5105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3029</TotalTime>
  <Words>2188</Words>
  <Application>Microsoft Office PowerPoint</Application>
  <PresentationFormat>Ekran Gösterisi (4:3)</PresentationFormat>
  <Paragraphs>873</Paragraphs>
  <Slides>64</Slides>
  <Notes>0</Notes>
  <HiddenSlides>1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64</vt:i4>
      </vt:variant>
    </vt:vector>
  </HeadingPairs>
  <TitlesOfParts>
    <vt:vector size="73" baseType="lpstr">
      <vt:lpstr>Arial</vt:lpstr>
      <vt:lpstr>Calibri</vt:lpstr>
      <vt:lpstr>Calibri Light</vt:lpstr>
      <vt:lpstr>Cambria</vt:lpstr>
      <vt:lpstr>Century Gothic</vt:lpstr>
      <vt:lpstr>Comic Sans MS</vt:lpstr>
      <vt:lpstr>Courier New</vt:lpstr>
      <vt:lpstr>Executive</vt:lpstr>
      <vt:lpstr>Office Teması</vt:lpstr>
      <vt:lpstr>Geleceğin  Patoloji Laboratuvarı</vt:lpstr>
      <vt:lpstr>Olmazsa Olmaz -artık-</vt:lpstr>
      <vt:lpstr>Olmazsa Olmaz -her zaman-</vt:lpstr>
      <vt:lpstr>EKİP </vt:lpstr>
      <vt:lpstr>SEKSİYONLAŞMA</vt:lpstr>
      <vt:lpstr>LAB ekip transfer</vt:lpstr>
      <vt:lpstr>SEKRETER</vt:lpstr>
      <vt:lpstr>Anadolu Dr Transfer</vt:lpstr>
      <vt:lpstr>HEKİM ÇALIŞMA PRENSİPLERİ</vt:lpstr>
      <vt:lpstr>MEKAN</vt:lpstr>
      <vt:lpstr>PowerPoint Sunusu</vt:lpstr>
      <vt:lpstr>PowerPoint Sunusu</vt:lpstr>
      <vt:lpstr>PowerPoint Sunusu</vt:lpstr>
      <vt:lpstr>PowerPoint Sunusu</vt:lpstr>
      <vt:lpstr>LAB EKİBİ</vt:lpstr>
      <vt:lpstr>Diğer İller Lab Ekibi</vt:lpstr>
      <vt:lpstr>İŞ YÜKÜ</vt:lpstr>
      <vt:lpstr>İŞ YÜKÜ</vt:lpstr>
      <vt:lpstr>PowerPoint Sunusu</vt:lpstr>
      <vt:lpstr>PowerPoint Sunusu</vt:lpstr>
      <vt:lpstr>PowerPoint Sunusu</vt:lpstr>
      <vt:lpstr>PowerPoint Sunusu</vt:lpstr>
      <vt:lpstr>Olgu Sayısı/Artış hızı</vt:lpstr>
      <vt:lpstr>FROZEN</vt:lpstr>
      <vt:lpstr>YAPILANMA</vt:lpstr>
      <vt:lpstr>EKİPMAN</vt:lpstr>
      <vt:lpstr>MERKEZ EKİPMAN</vt:lpstr>
      <vt:lpstr>Kütüphane</vt:lpstr>
      <vt:lpstr>DİJİTAL PATOLOJİ EKİPMAN</vt:lpstr>
      <vt:lpstr>Dijital Patoloji ekipman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Kısaca</vt:lpstr>
      <vt:lpstr>Örnek uygulamalar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sectra</vt:lpstr>
      <vt:lpstr>DİJİTAL PATOLOJİ PLANI</vt:lpstr>
      <vt:lpstr>PowerPoint Sunusu</vt:lpstr>
      <vt:lpstr>PowerPoint Sunusu</vt:lpstr>
      <vt:lpstr>Barkod Takip Sistemi SİTOGEN</vt:lpstr>
      <vt:lpstr>PowerPoint Sunusu</vt:lpstr>
      <vt:lpstr>Dig.Pat. </vt:lpstr>
      <vt:lpstr>Dig. Pat.</vt:lpstr>
      <vt:lpstr>PowerPoint Sunusu</vt:lpstr>
      <vt:lpstr>MOLEKÜLER PATOLOJİ EKİPMAN</vt:lpstr>
      <vt:lpstr>Moleküler Patoloji</vt:lpstr>
      <vt:lpstr>BÜYÜME PLANI</vt:lpstr>
      <vt:lpstr>KRİZ PLANLARI</vt:lpstr>
      <vt:lpstr>EKİP !!!</vt:lpstr>
      <vt:lpstr>PowerPoint Sunusu</vt:lpstr>
      <vt:lpstr>Cerrahlara/klinisyenlere PATOLOGu sordum</vt:lpstr>
      <vt:lpstr>Önemli!!!!</vt:lpstr>
      <vt:lpstr>PowerPoint Sunusu</vt:lpstr>
      <vt:lpstr>PowerPoint Sunusu</vt:lpstr>
    </vt:vector>
  </TitlesOfParts>
  <Company>10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Geleceğin Patoloji Labaratuvarı</dc:title>
  <dc:creator>ı o</dc:creator>
  <cp:lastModifiedBy>İlknur Türkmen</cp:lastModifiedBy>
  <cp:revision>103</cp:revision>
  <dcterms:created xsi:type="dcterms:W3CDTF">2020-01-30T17:18:23Z</dcterms:created>
  <dcterms:modified xsi:type="dcterms:W3CDTF">2021-10-07T13:06:04Z</dcterms:modified>
</cp:coreProperties>
</file>